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3"/>
  </p:notesMasterIdLst>
  <p:sldIdLst>
    <p:sldId id="258" r:id="rId2"/>
    <p:sldId id="334" r:id="rId3"/>
    <p:sldId id="313" r:id="rId4"/>
    <p:sldId id="262" r:id="rId5"/>
    <p:sldId id="298" r:id="rId6"/>
    <p:sldId id="335" r:id="rId7"/>
    <p:sldId id="294" r:id="rId8"/>
    <p:sldId id="295" r:id="rId9"/>
    <p:sldId id="281" r:id="rId10"/>
    <p:sldId id="289" r:id="rId11"/>
    <p:sldId id="297" r:id="rId12"/>
    <p:sldId id="296" r:id="rId13"/>
    <p:sldId id="286" r:id="rId14"/>
    <p:sldId id="292" r:id="rId15"/>
    <p:sldId id="283" r:id="rId16"/>
    <p:sldId id="336" r:id="rId17"/>
    <p:sldId id="285" r:id="rId18"/>
    <p:sldId id="282" r:id="rId19"/>
    <p:sldId id="287" r:id="rId20"/>
    <p:sldId id="337" r:id="rId21"/>
    <p:sldId id="275" r:id="rId22"/>
    <p:sldId id="288" r:id="rId23"/>
    <p:sldId id="315" r:id="rId24"/>
    <p:sldId id="269" r:id="rId25"/>
    <p:sldId id="302" r:id="rId26"/>
    <p:sldId id="316" r:id="rId27"/>
    <p:sldId id="284" r:id="rId28"/>
    <p:sldId id="338" r:id="rId29"/>
    <p:sldId id="276" r:id="rId30"/>
    <p:sldId id="277" r:id="rId31"/>
    <p:sldId id="260" r:id="rId32"/>
    <p:sldId id="267" r:id="rId33"/>
    <p:sldId id="266" r:id="rId34"/>
    <p:sldId id="314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66FF"/>
    <a:srgbClr val="EB7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3303" autoAdjust="0"/>
  </p:normalViewPr>
  <p:slideViewPr>
    <p:cSldViewPr snapToGrid="0">
      <p:cViewPr varScale="1">
        <p:scale>
          <a:sx n="62" d="100"/>
          <a:sy n="6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833" cy="465797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>
              <a:defRPr sz="1200"/>
            </a:lvl1pPr>
          </a:lstStyle>
          <a:p>
            <a:fld id="{33632AE8-674D-4D58-A193-003303C0D8F5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69" rIns="92938" bIns="464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38" tIns="46469" rIns="92938" bIns="464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6"/>
            <a:ext cx="3026833" cy="465796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6"/>
            <a:ext cx="3026833" cy="465796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>
              <a:defRPr sz="1200"/>
            </a:lvl1pPr>
          </a:lstStyle>
          <a:p>
            <a:fld id="{78E6D96E-E1F5-4FCA-A0AA-9FEB5D54A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3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40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13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8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3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91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90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7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58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9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63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6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38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Apps Learning Center https://apps.google.com/learning-center/</a:t>
            </a:r>
          </a:p>
          <a:p>
            <a:r>
              <a:rPr lang="en-US" baseline="0" dirty="0" smtClean="0"/>
              <a:t>Google Sites Learning Center https://apps.google.com/learning-center/products/sites/#/list</a:t>
            </a:r>
          </a:p>
          <a:p>
            <a:r>
              <a:rPr lang="en-US" dirty="0" smtClean="0"/>
              <a:t>http://www.w3schools.com/html/default.asp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46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31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7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22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47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25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0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49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09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5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0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8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0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96E-E1F5-4FCA-A0AA-9FEB5D54ABD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8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57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1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695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7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03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1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5"/>
          <p:cNvSpPr/>
          <p:nvPr userDrawn="1"/>
        </p:nvSpPr>
        <p:spPr>
          <a:xfrm>
            <a:off x="7202581" y="0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0" y="0"/>
            <a:ext cx="913702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1"/>
          <p:cNvSpPr/>
          <p:nvPr userDrawn="1"/>
        </p:nvSpPr>
        <p:spPr>
          <a:xfrm>
            <a:off x="6618192" y="0"/>
            <a:ext cx="1753914" cy="6858000"/>
          </a:xfrm>
          <a:custGeom>
            <a:avLst/>
            <a:gdLst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0 w 2338552"/>
              <a:gd name="connsiteY4" fmla="*/ 0 h 6858000"/>
              <a:gd name="connsiteX0" fmla="*/ 15765 w 2354317"/>
              <a:gd name="connsiteY0" fmla="*/ 0 h 6858000"/>
              <a:gd name="connsiteX1" fmla="*/ 2354317 w 2354317"/>
              <a:gd name="connsiteY1" fmla="*/ 0 h 6858000"/>
              <a:gd name="connsiteX2" fmla="*/ 2354317 w 2354317"/>
              <a:gd name="connsiteY2" fmla="*/ 6858000 h 6858000"/>
              <a:gd name="connsiteX3" fmla="*/ 15765 w 2354317"/>
              <a:gd name="connsiteY3" fmla="*/ 6858000 h 6858000"/>
              <a:gd name="connsiteX4" fmla="*/ 0 w 2354317"/>
              <a:gd name="connsiteY4" fmla="*/ 3468414 h 6858000"/>
              <a:gd name="connsiteX5" fmla="*/ 15765 w 2354317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552" h="6858000">
                <a:moveTo>
                  <a:pt x="0" y="0"/>
                </a:moveTo>
                <a:lnTo>
                  <a:pt x="2338552" y="0"/>
                </a:lnTo>
                <a:lnTo>
                  <a:pt x="2338552" y="6858000"/>
                </a:lnTo>
                <a:lnTo>
                  <a:pt x="0" y="6858000"/>
                </a:lnTo>
                <a:cubicBezTo>
                  <a:pt x="252249" y="5218386"/>
                  <a:pt x="1828801" y="4020207"/>
                  <a:pt x="756746" y="1939159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1"/>
          <p:cNvSpPr/>
          <p:nvPr userDrawn="1"/>
        </p:nvSpPr>
        <p:spPr>
          <a:xfrm>
            <a:off x="7383112" y="14570"/>
            <a:ext cx="1753914" cy="6858000"/>
          </a:xfrm>
          <a:custGeom>
            <a:avLst/>
            <a:gdLst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0 w 2338552"/>
              <a:gd name="connsiteY4" fmla="*/ 0 h 6858000"/>
              <a:gd name="connsiteX0" fmla="*/ 15765 w 2354317"/>
              <a:gd name="connsiteY0" fmla="*/ 0 h 6858000"/>
              <a:gd name="connsiteX1" fmla="*/ 2354317 w 2354317"/>
              <a:gd name="connsiteY1" fmla="*/ 0 h 6858000"/>
              <a:gd name="connsiteX2" fmla="*/ 2354317 w 2354317"/>
              <a:gd name="connsiteY2" fmla="*/ 6858000 h 6858000"/>
              <a:gd name="connsiteX3" fmla="*/ 15765 w 2354317"/>
              <a:gd name="connsiteY3" fmla="*/ 6858000 h 6858000"/>
              <a:gd name="connsiteX4" fmla="*/ 0 w 2354317"/>
              <a:gd name="connsiteY4" fmla="*/ 3468414 h 6858000"/>
              <a:gd name="connsiteX5" fmla="*/ 15765 w 2354317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552" h="6858000">
                <a:moveTo>
                  <a:pt x="0" y="0"/>
                </a:moveTo>
                <a:lnTo>
                  <a:pt x="2338552" y="0"/>
                </a:lnTo>
                <a:lnTo>
                  <a:pt x="2338552" y="6858000"/>
                </a:lnTo>
                <a:lnTo>
                  <a:pt x="0" y="6858000"/>
                </a:lnTo>
                <a:cubicBezTo>
                  <a:pt x="252249" y="5218386"/>
                  <a:pt x="1828801" y="4020207"/>
                  <a:pt x="756746" y="193915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1"/>
          <p:cNvSpPr/>
          <p:nvPr userDrawn="1"/>
        </p:nvSpPr>
        <p:spPr>
          <a:xfrm>
            <a:off x="7673866" y="7285"/>
            <a:ext cx="1463160" cy="6858000"/>
          </a:xfrm>
          <a:custGeom>
            <a:avLst/>
            <a:gdLst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0 w 2338552"/>
              <a:gd name="connsiteY4" fmla="*/ 0 h 6858000"/>
              <a:gd name="connsiteX0" fmla="*/ 15765 w 2354317"/>
              <a:gd name="connsiteY0" fmla="*/ 0 h 6858000"/>
              <a:gd name="connsiteX1" fmla="*/ 2354317 w 2354317"/>
              <a:gd name="connsiteY1" fmla="*/ 0 h 6858000"/>
              <a:gd name="connsiteX2" fmla="*/ 2354317 w 2354317"/>
              <a:gd name="connsiteY2" fmla="*/ 6858000 h 6858000"/>
              <a:gd name="connsiteX3" fmla="*/ 15765 w 2354317"/>
              <a:gd name="connsiteY3" fmla="*/ 6858000 h 6858000"/>
              <a:gd name="connsiteX4" fmla="*/ 0 w 2354317"/>
              <a:gd name="connsiteY4" fmla="*/ 3468414 h 6858000"/>
              <a:gd name="connsiteX5" fmla="*/ 15765 w 2354317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552" h="6858000">
                <a:moveTo>
                  <a:pt x="0" y="0"/>
                </a:moveTo>
                <a:lnTo>
                  <a:pt x="2338552" y="0"/>
                </a:lnTo>
                <a:lnTo>
                  <a:pt x="2338552" y="6858000"/>
                </a:lnTo>
                <a:lnTo>
                  <a:pt x="0" y="6858000"/>
                </a:lnTo>
                <a:cubicBezTo>
                  <a:pt x="252249" y="5218386"/>
                  <a:pt x="1828801" y="4020207"/>
                  <a:pt x="756746" y="1939159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24" y="5691218"/>
            <a:ext cx="1401102" cy="942348"/>
          </a:xfrm>
          <a:prstGeom prst="rect">
            <a:avLst/>
          </a:prstGeom>
        </p:spPr>
      </p:pic>
      <p:sp>
        <p:nvSpPr>
          <p:cNvPr id="34" name="Isosceles Triangle 33"/>
          <p:cNvSpPr/>
          <p:nvPr userDrawn="1"/>
        </p:nvSpPr>
        <p:spPr>
          <a:xfrm>
            <a:off x="0" y="4021667"/>
            <a:ext cx="336550" cy="2844800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21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9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ACE8-2245-44FD-94B6-826F6CF0AF3A}" type="datetimeFigureOut">
              <a:rPr lang="en-US" smtClean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2480-36E1-4DFB-BF10-080219D46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ctangle 25"/>
          <p:cNvSpPr/>
          <p:nvPr userDrawn="1"/>
        </p:nvSpPr>
        <p:spPr>
          <a:xfrm>
            <a:off x="7202581" y="0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 userDrawn="1"/>
        </p:nvSpPr>
        <p:spPr>
          <a:xfrm>
            <a:off x="0" y="0"/>
            <a:ext cx="913702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"/>
          <p:cNvSpPr/>
          <p:nvPr userDrawn="1"/>
        </p:nvSpPr>
        <p:spPr>
          <a:xfrm>
            <a:off x="6618192" y="0"/>
            <a:ext cx="1753914" cy="6858000"/>
          </a:xfrm>
          <a:custGeom>
            <a:avLst/>
            <a:gdLst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0 w 2338552"/>
              <a:gd name="connsiteY4" fmla="*/ 0 h 6858000"/>
              <a:gd name="connsiteX0" fmla="*/ 15765 w 2354317"/>
              <a:gd name="connsiteY0" fmla="*/ 0 h 6858000"/>
              <a:gd name="connsiteX1" fmla="*/ 2354317 w 2354317"/>
              <a:gd name="connsiteY1" fmla="*/ 0 h 6858000"/>
              <a:gd name="connsiteX2" fmla="*/ 2354317 w 2354317"/>
              <a:gd name="connsiteY2" fmla="*/ 6858000 h 6858000"/>
              <a:gd name="connsiteX3" fmla="*/ 15765 w 2354317"/>
              <a:gd name="connsiteY3" fmla="*/ 6858000 h 6858000"/>
              <a:gd name="connsiteX4" fmla="*/ 0 w 2354317"/>
              <a:gd name="connsiteY4" fmla="*/ 3468414 h 6858000"/>
              <a:gd name="connsiteX5" fmla="*/ 15765 w 2354317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552" h="6858000">
                <a:moveTo>
                  <a:pt x="0" y="0"/>
                </a:moveTo>
                <a:lnTo>
                  <a:pt x="2338552" y="0"/>
                </a:lnTo>
                <a:lnTo>
                  <a:pt x="2338552" y="6858000"/>
                </a:lnTo>
                <a:lnTo>
                  <a:pt x="0" y="6858000"/>
                </a:lnTo>
                <a:cubicBezTo>
                  <a:pt x="252249" y="5218386"/>
                  <a:pt x="1828801" y="4020207"/>
                  <a:pt x="756746" y="1939159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1"/>
          <p:cNvSpPr/>
          <p:nvPr userDrawn="1"/>
        </p:nvSpPr>
        <p:spPr>
          <a:xfrm>
            <a:off x="7383112" y="14570"/>
            <a:ext cx="1753914" cy="6858000"/>
          </a:xfrm>
          <a:custGeom>
            <a:avLst/>
            <a:gdLst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0 w 2338552"/>
              <a:gd name="connsiteY4" fmla="*/ 0 h 6858000"/>
              <a:gd name="connsiteX0" fmla="*/ 15765 w 2354317"/>
              <a:gd name="connsiteY0" fmla="*/ 0 h 6858000"/>
              <a:gd name="connsiteX1" fmla="*/ 2354317 w 2354317"/>
              <a:gd name="connsiteY1" fmla="*/ 0 h 6858000"/>
              <a:gd name="connsiteX2" fmla="*/ 2354317 w 2354317"/>
              <a:gd name="connsiteY2" fmla="*/ 6858000 h 6858000"/>
              <a:gd name="connsiteX3" fmla="*/ 15765 w 2354317"/>
              <a:gd name="connsiteY3" fmla="*/ 6858000 h 6858000"/>
              <a:gd name="connsiteX4" fmla="*/ 0 w 2354317"/>
              <a:gd name="connsiteY4" fmla="*/ 3468414 h 6858000"/>
              <a:gd name="connsiteX5" fmla="*/ 15765 w 2354317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552" h="6858000">
                <a:moveTo>
                  <a:pt x="0" y="0"/>
                </a:moveTo>
                <a:lnTo>
                  <a:pt x="2338552" y="0"/>
                </a:lnTo>
                <a:lnTo>
                  <a:pt x="2338552" y="6858000"/>
                </a:lnTo>
                <a:lnTo>
                  <a:pt x="0" y="6858000"/>
                </a:lnTo>
                <a:cubicBezTo>
                  <a:pt x="252249" y="5218386"/>
                  <a:pt x="1828801" y="4020207"/>
                  <a:pt x="756746" y="193915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1"/>
          <p:cNvSpPr/>
          <p:nvPr userDrawn="1"/>
        </p:nvSpPr>
        <p:spPr>
          <a:xfrm>
            <a:off x="7673866" y="7285"/>
            <a:ext cx="1463160" cy="6858000"/>
          </a:xfrm>
          <a:custGeom>
            <a:avLst/>
            <a:gdLst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0 w 2338552"/>
              <a:gd name="connsiteY4" fmla="*/ 0 h 6858000"/>
              <a:gd name="connsiteX0" fmla="*/ 15765 w 2354317"/>
              <a:gd name="connsiteY0" fmla="*/ 0 h 6858000"/>
              <a:gd name="connsiteX1" fmla="*/ 2354317 w 2354317"/>
              <a:gd name="connsiteY1" fmla="*/ 0 h 6858000"/>
              <a:gd name="connsiteX2" fmla="*/ 2354317 w 2354317"/>
              <a:gd name="connsiteY2" fmla="*/ 6858000 h 6858000"/>
              <a:gd name="connsiteX3" fmla="*/ 15765 w 2354317"/>
              <a:gd name="connsiteY3" fmla="*/ 6858000 h 6858000"/>
              <a:gd name="connsiteX4" fmla="*/ 0 w 2354317"/>
              <a:gd name="connsiteY4" fmla="*/ 3468414 h 6858000"/>
              <a:gd name="connsiteX5" fmla="*/ 15765 w 2354317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  <a:gd name="connsiteX0" fmla="*/ 0 w 2338552"/>
              <a:gd name="connsiteY0" fmla="*/ 0 h 6858000"/>
              <a:gd name="connsiteX1" fmla="*/ 2338552 w 2338552"/>
              <a:gd name="connsiteY1" fmla="*/ 0 h 6858000"/>
              <a:gd name="connsiteX2" fmla="*/ 2338552 w 2338552"/>
              <a:gd name="connsiteY2" fmla="*/ 6858000 h 6858000"/>
              <a:gd name="connsiteX3" fmla="*/ 0 w 2338552"/>
              <a:gd name="connsiteY3" fmla="*/ 6858000 h 6858000"/>
              <a:gd name="connsiteX4" fmla="*/ 756746 w 2338552"/>
              <a:gd name="connsiteY4" fmla="*/ 1939159 h 6858000"/>
              <a:gd name="connsiteX5" fmla="*/ 0 w 23385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552" h="6858000">
                <a:moveTo>
                  <a:pt x="0" y="0"/>
                </a:moveTo>
                <a:lnTo>
                  <a:pt x="2338552" y="0"/>
                </a:lnTo>
                <a:lnTo>
                  <a:pt x="2338552" y="6858000"/>
                </a:lnTo>
                <a:lnTo>
                  <a:pt x="0" y="6858000"/>
                </a:lnTo>
                <a:cubicBezTo>
                  <a:pt x="252249" y="5218386"/>
                  <a:pt x="1828801" y="4020207"/>
                  <a:pt x="756746" y="1939159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24" y="5691218"/>
            <a:ext cx="1401102" cy="942348"/>
          </a:xfrm>
          <a:prstGeom prst="rect">
            <a:avLst/>
          </a:prstGeom>
        </p:spPr>
      </p:pic>
      <p:sp>
        <p:nvSpPr>
          <p:cNvPr id="24" name="Isosceles Triangle 23"/>
          <p:cNvSpPr/>
          <p:nvPr userDrawn="1"/>
        </p:nvSpPr>
        <p:spPr>
          <a:xfrm>
            <a:off x="0" y="4021667"/>
            <a:ext cx="336550" cy="2844800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054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achushistory.org/womans-work-civil-war" TargetMode="External"/><Relationship Id="rId13" Type="http://schemas.openxmlformats.org/officeDocument/2006/relationships/hyperlink" Target="http://www.ducksters.com/history/civil_war/life_during_the_civil_war.php" TargetMode="External"/><Relationship Id="rId18" Type="http://schemas.openxmlformats.org/officeDocument/2006/relationships/hyperlink" Target="http://www.slate.com/articles/news_and_politics/history/2013/11/civil_war_hot_air_balloons_thaddeus_lowe_and_union_aerial_reconnaissance.html" TargetMode="External"/><Relationship Id="rId26" Type="http://schemas.openxmlformats.org/officeDocument/2006/relationships/hyperlink" Target="http://library.mtsu.edu/tps/Women_and_the_Civil_War.pdf" TargetMode="External"/><Relationship Id="rId3" Type="http://schemas.openxmlformats.org/officeDocument/2006/relationships/hyperlink" Target="http://library.mtsu.edu/tps/sets/Primary_Source_Set--Occupation.pdf" TargetMode="External"/><Relationship Id="rId21" Type="http://schemas.openxmlformats.org/officeDocument/2006/relationships/image" Target="../media/image6.png"/><Relationship Id="rId34" Type="http://schemas.openxmlformats.org/officeDocument/2006/relationships/hyperlink" Target="https://www.youtube.com/watch?v=7ihZkPG8kUc" TargetMode="External"/><Relationship Id="rId7" Type="http://schemas.openxmlformats.org/officeDocument/2006/relationships/hyperlink" Target="http://www.history.com/topics/american-civil-war/women-in-the-civil-war" TargetMode="External"/><Relationship Id="rId12" Type="http://schemas.openxmlformats.org/officeDocument/2006/relationships/hyperlink" Target="http://www.civilwar.org/education/history/children-in-the-civil-war/Children-on-the-Civil-War-Home-Front.html" TargetMode="External"/><Relationship Id="rId17" Type="http://schemas.openxmlformats.org/officeDocument/2006/relationships/hyperlink" Target="http://www.americancivilwarstory.com/civil-war-balloon.html" TargetMode="External"/><Relationship Id="rId25" Type="http://schemas.openxmlformats.org/officeDocument/2006/relationships/hyperlink" Target="https://en.wikipedia.org/wiki/History_of_military_ballooning" TargetMode="External"/><Relationship Id="rId33" Type="http://schemas.openxmlformats.org/officeDocument/2006/relationships/hyperlink" Target="https://www.youtube.com/watch?v=wRVe_deoQp8" TargetMode="External"/><Relationship Id="rId38" Type="http://schemas.openxmlformats.org/officeDocument/2006/relationships/hyperlink" Target="https://www.google.com/search?q=occupations+in+1860&amp;safe=strict&amp;tbm=isch&amp;tbo=u&amp;source=univ&amp;sa=X&amp;ved=0ahUKEwjGk52IpZTLAhWFrRoKHdDCAkEQsAQIWQ&amp;biw=1024&amp;bih=643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://history1800s.about.com/od/civilwar/a/Thaddeus-Lowe-Union-Army-Balloon-Corps.htm" TargetMode="External"/><Relationship Id="rId20" Type="http://schemas.openxmlformats.org/officeDocument/2006/relationships/image" Target="../media/image2.png"/><Relationship Id="rId29" Type="http://schemas.openxmlformats.org/officeDocument/2006/relationships/hyperlink" Target="https://www.youtube.com/watch?v=ra92M3favx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istoricaltimekeepers.org/Research/Occupations-of-the-1860s" TargetMode="External"/><Relationship Id="rId11" Type="http://schemas.openxmlformats.org/officeDocument/2006/relationships/hyperlink" Target="http://www.civilwar.org/education/history/children-in-the-civil-war/?referrer=https://www.google.com/" TargetMode="External"/><Relationship Id="rId24" Type="http://schemas.openxmlformats.org/officeDocument/2006/relationships/hyperlink" Target="https://www.youtube.com/watch?v=PsgKavaSk9w" TargetMode="External"/><Relationship Id="rId32" Type="http://schemas.openxmlformats.org/officeDocument/2006/relationships/hyperlink" Target="https://www.youtube.com/watch?v=dPONcOE-_7E" TargetMode="External"/><Relationship Id="rId37" Type="http://schemas.openxmlformats.org/officeDocument/2006/relationships/hyperlink" Target="https://www.youtube.com/watch?v=J80MBAeeJUI" TargetMode="External"/><Relationship Id="rId5" Type="http://schemas.openxmlformats.org/officeDocument/2006/relationships/hyperlink" Target="http://wilbercivilwar.pbworks.com/w/page/10133827/Jobs%C2%A0during%C2%A0the%C2%A0Civil%C2%A0War%C2%A0era" TargetMode="External"/><Relationship Id="rId15" Type="http://schemas.openxmlformats.org/officeDocument/2006/relationships/hyperlink" Target="http://www.civilwar.org/education/history/civil-war-ballooning/civil-war-ballooning.html" TargetMode="External"/><Relationship Id="rId23" Type="http://schemas.openxmlformats.org/officeDocument/2006/relationships/hyperlink" Target="http://smnewsnet.com/archives/22374/acclaimed-historian-portrays-civil-war-balloonist/" TargetMode="External"/><Relationship Id="rId28" Type="http://schemas.openxmlformats.org/officeDocument/2006/relationships/hyperlink" Target="http://www.georgiaencyclopedia.org/articles/history-archaeology/women-during-civil-war" TargetMode="External"/><Relationship Id="rId36" Type="http://schemas.openxmlformats.org/officeDocument/2006/relationships/hyperlink" Target="https://www.youtube.com/watch?v=z8RWWQtlHgw" TargetMode="External"/><Relationship Id="rId10" Type="http://schemas.openxmlformats.org/officeDocument/2006/relationships/hyperlink" Target="http://www.shmoop.com/civil-war/society.html" TargetMode="External"/><Relationship Id="rId19" Type="http://schemas.openxmlformats.org/officeDocument/2006/relationships/hyperlink" Target="https://www.youtube.com/watch?v=fgJGschxSmg" TargetMode="External"/><Relationship Id="rId31" Type="http://schemas.openxmlformats.org/officeDocument/2006/relationships/hyperlink" Target="https://www.youtube.com/watch?v=py2lTxOjvro" TargetMode="External"/><Relationship Id="rId4" Type="http://schemas.openxmlformats.org/officeDocument/2006/relationships/hyperlink" Target="http://www.nps.gov/civilwar/facts.htm" TargetMode="External"/><Relationship Id="rId9" Type="http://schemas.openxmlformats.org/officeDocument/2006/relationships/hyperlink" Target="http://www.nps.gov/resources/story.htm?id=251" TargetMode="External"/><Relationship Id="rId14" Type="http://schemas.openxmlformats.org/officeDocument/2006/relationships/hyperlink" Target="https://en.wikipedia.org/wiki/Union_Army_Balloon_Corps" TargetMode="External"/><Relationship Id="rId22" Type="http://schemas.openxmlformats.org/officeDocument/2006/relationships/image" Target="../media/image8.png"/><Relationship Id="rId27" Type="http://schemas.openxmlformats.org/officeDocument/2006/relationships/hyperlink" Target="http://www.historynet.com/african-americans-in-the-civil-war" TargetMode="External"/><Relationship Id="rId30" Type="http://schemas.openxmlformats.org/officeDocument/2006/relationships/hyperlink" Target="https://www.youtube.com/watch?v=YTdMjVQBwW4" TargetMode="External"/><Relationship Id="rId35" Type="http://schemas.openxmlformats.org/officeDocument/2006/relationships/hyperlink" Target="https://www.youtube.com/watch?v=ZcECFo9X5Q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a/raypec.org/b10-jo-mackynzie/home" TargetMode="External"/><Relationship Id="rId13" Type="http://schemas.openxmlformats.org/officeDocument/2006/relationships/hyperlink" Target="https://sites.google.com/a/raypec.org/b10-br-jameson/enbactria" TargetMode="External"/><Relationship Id="rId18" Type="http://schemas.openxmlformats.org/officeDocument/2006/relationships/hyperlink" Target="https://sites.google.com/a/raypec.org/b4-st-kadin/my-portfolio" TargetMode="External"/><Relationship Id="rId26" Type="http://schemas.openxmlformats.org/officeDocument/2006/relationships/hyperlink" Target="https://sites.google.com/a/raypec.org/s10bucaroline/home/fav-author" TargetMode="External"/><Relationship Id="rId3" Type="http://schemas.openxmlformats.org/officeDocument/2006/relationships/image" Target="../media/image6.png"/><Relationship Id="rId21" Type="http://schemas.openxmlformats.org/officeDocument/2006/relationships/hyperlink" Target="https://sites.google.com/a/raypec.org/b8cocarter/did-you-ever-wonder-about-coding" TargetMode="External"/><Relationship Id="rId7" Type="http://schemas.openxmlformats.org/officeDocument/2006/relationships/hyperlink" Target="https://sites.google.com/a/raypec.org/b-10-gr-austin/animal-kindom" TargetMode="External"/><Relationship Id="rId12" Type="http://schemas.openxmlformats.org/officeDocument/2006/relationships/hyperlink" Target="https://sites.google.com/a/raypec.org/b10-st-tia/hippos" TargetMode="External"/><Relationship Id="rId17" Type="http://schemas.openxmlformats.org/officeDocument/2006/relationships/hyperlink" Target="https://sites.google.com/a/raypec.org/b4-pie-virginia/home/portfolio" TargetMode="External"/><Relationship Id="rId25" Type="http://schemas.openxmlformats.org/officeDocument/2006/relationships/hyperlink" Target="https://sites.google.com/a/raypec.org/joseph-bierly145-raypec-org/leagues" TargetMode="External"/><Relationship Id="rId33" Type="http://schemas.openxmlformats.org/officeDocument/2006/relationships/hyperlink" Target="https://sites.google.com/a/raypec.org/s6-pi-victoria/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sites.google.com/a/raypec.org/b4-preslee-noirfalise/my-portfolio" TargetMode="External"/><Relationship Id="rId20" Type="http://schemas.openxmlformats.org/officeDocument/2006/relationships/hyperlink" Target="https://sites.google.com/a/raypec.org/s8fejaxson/civil-war-air-force" TargetMode="External"/><Relationship Id="rId29" Type="http://schemas.openxmlformats.org/officeDocument/2006/relationships/hyperlink" Target="https://sites.google.com/a/raypec.org/s10-mo-adam/home/fav-book-harry-potter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a/raypec.org/b10-da-mason/6-animal-kingdoms-2" TargetMode="External"/><Relationship Id="rId11" Type="http://schemas.openxmlformats.org/officeDocument/2006/relationships/hyperlink" Target="https://sites.google.com/a/raypec.org/b10-sh-jasper/home" TargetMode="External"/><Relationship Id="rId24" Type="http://schemas.openxmlformats.org/officeDocument/2006/relationships/hyperlink" Target="https://sites.google.com/a/raypec.org/b92-ga-cheyenne/how-to-make-a-root-beer-float" TargetMode="External"/><Relationship Id="rId32" Type="http://schemas.openxmlformats.org/officeDocument/2006/relationships/hyperlink" Target="https://sites.google.com/a/raypec.org/kaya-and-rinna/help-with-metric-system" TargetMode="External"/><Relationship Id="rId5" Type="http://schemas.openxmlformats.org/officeDocument/2006/relationships/image" Target="../media/image5.jpg"/><Relationship Id="rId15" Type="http://schemas.openxmlformats.org/officeDocument/2006/relationships/hyperlink" Target="https://sites.google.com/a/raypec.org/b4-yo-hannahr/my-portfolio" TargetMode="External"/><Relationship Id="rId23" Type="http://schemas.openxmlformats.org/officeDocument/2006/relationships/hyperlink" Target="https://sites.google.com/a/raypec.org/b8onbrian/home" TargetMode="External"/><Relationship Id="rId28" Type="http://schemas.openxmlformats.org/officeDocument/2006/relationships/hyperlink" Target="https://sites.google.com/a/raypec.org/s10-ke-ava/home/fave-book-the-test" TargetMode="External"/><Relationship Id="rId10" Type="http://schemas.openxmlformats.org/officeDocument/2006/relationships/hyperlink" Target="https://sites.google.com/a/raypec.org/b10-ro-bailey/endangered-animals" TargetMode="External"/><Relationship Id="rId19" Type="http://schemas.openxmlformats.org/officeDocument/2006/relationships/hyperlink" Target="https://sites.google.com/a/raypec.org/s8-ni-derek/civil-war-balloon-airforce" TargetMode="External"/><Relationship Id="rId31" Type="http://schemas.openxmlformats.org/officeDocument/2006/relationships/hyperlink" Target="https://sites.google.com/a/raypec.org/meghan-trainor-update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sites.google.com/a/raypec.org/b10-mo-sylvia/endangerd-animals" TargetMode="External"/><Relationship Id="rId14" Type="http://schemas.openxmlformats.org/officeDocument/2006/relationships/hyperlink" Target="https://sites.google.com/a/raypec.org/b4-mc-seontra/home" TargetMode="External"/><Relationship Id="rId22" Type="http://schemas.openxmlformats.org/officeDocument/2006/relationships/hyperlink" Target="https://sites.google.com/a/raypec.org/b8-ma-gary/home/have-you-ever-wondered" TargetMode="External"/><Relationship Id="rId27" Type="http://schemas.openxmlformats.org/officeDocument/2006/relationships/hyperlink" Target="https://sites.google.com/a/raypec.org/s10-hi-treyton/games" TargetMode="External"/><Relationship Id="rId30" Type="http://schemas.openxmlformats.org/officeDocument/2006/relationships/hyperlink" Target="https://sites.google.com/a/raypec.org/s10panathan/home/favorite-boo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ites.google.com/a/apps.edina.k12.mn.us/caroline-s-4th-grade-portfolio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a/pgcps.org/ms-barker-s-google-site/word-of-the-week" TargetMode="External"/><Relationship Id="rId5" Type="http://schemas.openxmlformats.org/officeDocument/2006/relationships/hyperlink" Target="https://sites.google.com/site/familytemplate_en/" TargetMode="External"/><Relationship Id="rId4" Type="http://schemas.openxmlformats.org/officeDocument/2006/relationships/hyperlink" Target="https://sites.google.com/a/raypec.org/b10-raukar-dl/" TargetMode="Externa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tmp"/><Relationship Id="rId4" Type="http://schemas.openxmlformats.org/officeDocument/2006/relationships/hyperlink" Target="https://sites.google.com/a/apps.edina.k12.mn.us/caroline-s-4th-grade-portfolio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2.png"/><Relationship Id="rId7" Type="http://schemas.openxmlformats.org/officeDocument/2006/relationships/hyperlink" Target="https://support.google.com/sites/answer/1387384?ref_topic=1387383&amp;rd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siteshelphowtos/home" TargetMode="External"/><Relationship Id="rId13" Type="http://schemas.openxmlformats.org/officeDocument/2006/relationships/hyperlink" Target="https://kb.wisc.edu/helpdesk/page.php?id=27396" TargetMode="External"/><Relationship Id="rId18" Type="http://schemas.openxmlformats.org/officeDocument/2006/relationships/hyperlink" Target="https://www.youtube.com/watch?v=nbDnbHq9W0w" TargetMode="External"/><Relationship Id="rId3" Type="http://schemas.openxmlformats.org/officeDocument/2006/relationships/image" Target="../media/image5.jpg"/><Relationship Id="rId21" Type="http://schemas.openxmlformats.org/officeDocument/2006/relationships/hyperlink" Target="https://www.youtube.com/watch?v=ndO3UlXMQTQ&amp;ebc=ANyPxKprTEano-BPdsNh8jucBx5xIHUlt_sCL7WhPjhq_PSsVVIETxlrIzie0VeCvEEz-s7876Bo_Lh9_8TgELSKPwffKUL9kA" TargetMode="External"/><Relationship Id="rId7" Type="http://schemas.openxmlformats.org/officeDocument/2006/relationships/hyperlink" Target="https://support.google.com/sites/answer/99448?hl=en&amp;ref_topic=4589158" TargetMode="External"/><Relationship Id="rId12" Type="http://schemas.openxmlformats.org/officeDocument/2006/relationships/hyperlink" Target="https://sites.google.com/site/sitetemplateinfo/tips/replace-a-calendar" TargetMode="External"/><Relationship Id="rId17" Type="http://schemas.openxmlformats.org/officeDocument/2006/relationships/hyperlink" Target="https://support.google.com/sites/answer/90451?hl=en" TargetMode="External"/><Relationship Id="rId25" Type="http://schemas.openxmlformats.org/officeDocument/2006/relationships/hyperlink" Target="https://www.youtube.com/watch?v=ZAXmDevJnXs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sites.google.com/site/arctemplates/templates" TargetMode="External"/><Relationship Id="rId20" Type="http://schemas.openxmlformats.org/officeDocument/2006/relationships/hyperlink" Target="https://www.youtube.com/watch?v=vgpbGjXRO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s.google.com/learning-center/products/sites/#/list" TargetMode="External"/><Relationship Id="rId11" Type="http://schemas.openxmlformats.org/officeDocument/2006/relationships/hyperlink" Target="https://sites.google.com/site/sitetemplateinfo/tips/replace-an-image" TargetMode="External"/><Relationship Id="rId24" Type="http://schemas.openxmlformats.org/officeDocument/2006/relationships/hyperlink" Target="https://www.youtube.com/channel/UCO66zvpQorlNfs_7hFCfmaw" TargetMode="External"/><Relationship Id="rId5" Type="http://schemas.openxmlformats.org/officeDocument/2006/relationships/hyperlink" Target="http://raukar.weebly.com/google-sites.html" TargetMode="External"/><Relationship Id="rId15" Type="http://schemas.openxmlformats.org/officeDocument/2006/relationships/hyperlink" Target="https://sites.google.com/site/sitetemplateinfo/home" TargetMode="External"/><Relationship Id="rId23" Type="http://schemas.openxmlformats.org/officeDocument/2006/relationships/hyperlink" Target="https://www.youtube.com/watch?v=LCSEWkDnc5Y" TargetMode="External"/><Relationship Id="rId10" Type="http://schemas.openxmlformats.org/officeDocument/2006/relationships/hyperlink" Target="https://sites.google.com/site/sitetemplateinfo/tips/customize-your-site-logo" TargetMode="External"/><Relationship Id="rId19" Type="http://schemas.openxmlformats.org/officeDocument/2006/relationships/hyperlink" Target="https://www.youtube.com/watch?v=QpLJ3SIxUz0" TargetMode="External"/><Relationship Id="rId4" Type="http://schemas.openxmlformats.org/officeDocument/2006/relationships/hyperlink" Target="https://apps.google.com/learning-center/" TargetMode="External"/><Relationship Id="rId9" Type="http://schemas.openxmlformats.org/officeDocument/2006/relationships/hyperlink" Target="http://www.w3schools.com/html/default.asp" TargetMode="External"/><Relationship Id="rId14" Type="http://schemas.openxmlformats.org/officeDocument/2006/relationships/hyperlink" Target="https://sites.google.com/site/sitetemplateinfo/tips/delete-a-post" TargetMode="External"/><Relationship Id="rId22" Type="http://schemas.openxmlformats.org/officeDocument/2006/relationships/hyperlink" Target="http://blog.crazyegg.com/2012/07/11/website-color-palettes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mydigitalfootprint/google-sites-template" TargetMode="External"/><Relationship Id="rId3" Type="http://schemas.openxmlformats.org/officeDocument/2006/relationships/hyperlink" Target="http://www.juliesharma.com/teaching/educationgooglesitetemplate" TargetMode="External"/><Relationship Id="rId7" Type="http://schemas.openxmlformats.org/officeDocument/2006/relationships/hyperlink" Target="https://sites.google.com/site/kstfsamplethree/" TargetMode="External"/><Relationship Id="rId2" Type="http://schemas.openxmlformats.org/officeDocument/2006/relationships/hyperlink" Target="https://sites.google.com/site/appsforeducationresources/teacher-school-google-sit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kstfsampletwo/" TargetMode="External"/><Relationship Id="rId5" Type="http://schemas.openxmlformats.org/officeDocument/2006/relationships/hyperlink" Target="https://sites.google.com/site/kstfsampleone/" TargetMode="External"/><Relationship Id="rId4" Type="http://schemas.openxmlformats.org/officeDocument/2006/relationships/hyperlink" Target="https://www.edsurge.com/news/2015-07-08-how-to-expertly-organize-your-classroom-with-google-sites" TargetMode="External"/><Relationship Id="rId9" Type="http://schemas.openxmlformats.org/officeDocument/2006/relationships/hyperlink" Target="http://www.slideshare.net/MarlenaHebern/easy-google-sites-tips-and-trick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13" Type="http://schemas.openxmlformats.org/officeDocument/2006/relationships/image" Target="../media/image26.tmp"/><Relationship Id="rId3" Type="http://schemas.openxmlformats.org/officeDocument/2006/relationships/image" Target="../media/image2.png"/><Relationship Id="rId7" Type="http://schemas.openxmlformats.org/officeDocument/2006/relationships/image" Target="../media/image20.tmp"/><Relationship Id="rId12" Type="http://schemas.openxmlformats.org/officeDocument/2006/relationships/image" Target="../media/image25.tmp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8.tmp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13" Type="http://schemas.openxmlformats.org/officeDocument/2006/relationships/image" Target="../media/image38.tmp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tm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36.tmp"/><Relationship Id="rId5" Type="http://schemas.openxmlformats.org/officeDocument/2006/relationships/image" Target="../media/image8.png"/><Relationship Id="rId15" Type="http://schemas.openxmlformats.org/officeDocument/2006/relationships/image" Target="../media/image1.png"/><Relationship Id="rId10" Type="http://schemas.openxmlformats.org/officeDocument/2006/relationships/image" Target="../media/image35.tmp"/><Relationship Id="rId4" Type="http://schemas.openxmlformats.org/officeDocument/2006/relationships/image" Target="../media/image6.png"/><Relationship Id="rId9" Type="http://schemas.openxmlformats.org/officeDocument/2006/relationships/image" Target="../media/image34.tmp"/><Relationship Id="rId1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sites.google.com/site/sitetemplateinfo/home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.png"/><Relationship Id="rId5" Type="http://schemas.openxmlformats.org/officeDocument/2006/relationships/image" Target="../media/image39.tmp"/><Relationship Id="rId15" Type="http://schemas.openxmlformats.org/officeDocument/2006/relationships/hyperlink" Target="https://support.google.com/sites/answer/166291?hl=en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support.google.com/sites/answer/97520?hl=en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sites.google.com/site/sitetemplateinfo/tips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3" Type="http://schemas.openxmlformats.org/officeDocument/2006/relationships/image" Target="../media/image2.png"/><Relationship Id="rId7" Type="http://schemas.openxmlformats.org/officeDocument/2006/relationships/image" Target="../media/image41.tm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watch?v=V4Pb-J9D5Ts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.jpg"/><Relationship Id="rId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3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5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8.tmp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3702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2" descr="https://developers.google.com/google-apps/sites/images/sites_gadge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364" r="100000">
                        <a14:foregroundMark x1="14909" y1="21500" x2="25091" y2="42000"/>
                        <a14:foregroundMark x1="8000" y1="46000" x2="28364" y2="73500"/>
                        <a14:foregroundMark x1="42909" y1="73000" x2="43636" y2="93500"/>
                        <a14:foregroundMark x1="49818" y1="57500" x2="33091" y2="57000"/>
                        <a14:foregroundMark x1="50182" y1="34000" x2="29818" y2="33000"/>
                        <a14:foregroundMark x1="57455" y1="70000" x2="49455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97" y="1496538"/>
            <a:ext cx="3557115" cy="25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155" y="469033"/>
            <a:ext cx="5827131" cy="3924151"/>
            <a:chOff x="679288" y="394139"/>
            <a:chExt cx="7769508" cy="5232202"/>
          </a:xfrm>
        </p:grpSpPr>
        <p:sp>
          <p:nvSpPr>
            <p:cNvPr id="4" name="TextBox 3"/>
            <p:cNvSpPr txBox="1"/>
            <p:nvPr/>
          </p:nvSpPr>
          <p:spPr>
            <a:xfrm>
              <a:off x="897113" y="394139"/>
              <a:ext cx="7551683" cy="523220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431800" h="203200"/>
            </a:sp3d>
          </p:spPr>
          <p:txBody>
            <a:bodyPr wrap="square" rtlCol="0">
              <a:spAutoFit/>
              <a:sp3d>
                <a:bevelT w="431800" h="203200"/>
              </a:sp3d>
            </a:bodyPr>
            <a:lstStyle/>
            <a:p>
              <a:pPr algn="ctr"/>
              <a:r>
                <a:rPr lang="en-US" sz="1245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Google</a:t>
              </a:r>
              <a:r>
                <a:rPr lang="en-US" sz="12450" b="1" dirty="0"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 Sites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20292939">
              <a:off x="679288" y="2348242"/>
              <a:ext cx="3736493" cy="1600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ush Script MT" panose="03060802040406070304" pitchFamily="66" charset="0"/>
                </a:rPr>
                <a:t>Set your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7487" y="4181291"/>
            <a:ext cx="3035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 Raukar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@raukon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debbie.raukar@raypec.org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debbie.raukar@gmail.com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329" y="5507563"/>
            <a:ext cx="5163593" cy="107721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Raukar Everything Google Site Weebly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raukar.weebly.com/google-sites.html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Sites 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sites.google.com/a/raypec.org/google-set-your-sites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sp>
          <p:nvSpPr>
            <p:cNvPr id="15" name="Rectangle 1"/>
            <p:cNvSpPr/>
            <p:nvPr/>
          </p:nvSpPr>
          <p:spPr>
            <a:xfrm>
              <a:off x="6528215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"/>
            <p:cNvSpPr/>
            <p:nvPr/>
          </p:nvSpPr>
          <p:spPr>
            <a:xfrm>
              <a:off x="6962294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"/>
            <p:cNvSpPr/>
            <p:nvPr/>
          </p:nvSpPr>
          <p:spPr>
            <a:xfrm>
              <a:off x="7673866" y="862714"/>
              <a:ext cx="1463160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7619103" y="857250"/>
              <a:ext cx="1156642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16561 w 2338552"/>
                <a:gd name="connsiteY2" fmla="*/ 32457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1941029 w 2338552"/>
                <a:gd name="connsiteY2" fmla="*/ 33600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1941029" y="3360085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29" y="3612080"/>
            <a:ext cx="3115853" cy="31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4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-24396"/>
            <a:ext cx="51375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IDEAS </a:t>
            </a:r>
            <a:r>
              <a:rPr lang="en-US" sz="21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Travel route of history</a:t>
            </a:r>
            <a:endParaRPr lang="en-US" sz="21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47" y="991267"/>
            <a:ext cx="7652864" cy="542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SITE ASSIGNMENT:  </a:t>
            </a:r>
            <a:r>
              <a:rPr lang="en-US" sz="1350" dirty="0"/>
              <a:t>For this activity, you will select a significant time </a:t>
            </a:r>
            <a:r>
              <a:rPr lang="en-US" sz="1350" dirty="0" smtClean="0"/>
              <a:t>period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/>
              <a:t> </a:t>
            </a:r>
            <a:r>
              <a:rPr lang="en-US" sz="1350" dirty="0"/>
              <a:t>of US history. </a:t>
            </a:r>
            <a:r>
              <a:rPr lang="en-US" sz="1350" dirty="0" smtClean="0"/>
              <a:t>  </a:t>
            </a:r>
            <a:r>
              <a:rPr lang="en-US" altLang="en-US" sz="1350" dirty="0" smtClean="0">
                <a:latin typeface="Open Sans"/>
              </a:rPr>
              <a:t>Travel </a:t>
            </a:r>
            <a:r>
              <a:rPr lang="en-US" altLang="en-US" sz="1350" dirty="0">
                <a:latin typeface="Open Sans"/>
              </a:rPr>
              <a:t>Historical United States or this activity, you will select a significant </a:t>
            </a:r>
            <a:endParaRPr lang="en-US" altLang="en-US" sz="1350" dirty="0" smtClean="0"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 smtClean="0">
                <a:latin typeface="Open Sans"/>
              </a:rPr>
              <a:t>time </a:t>
            </a:r>
            <a:r>
              <a:rPr lang="en-US" altLang="en-US" sz="1350" dirty="0">
                <a:latin typeface="Open Sans"/>
              </a:rPr>
              <a:t>period of US history.  </a:t>
            </a:r>
            <a:r>
              <a:rPr lang="en-US" altLang="en-US" sz="1350" dirty="0" smtClean="0">
                <a:latin typeface="Open Sans"/>
              </a:rPr>
              <a:t>(</a:t>
            </a:r>
            <a:r>
              <a:rPr lang="en-US" altLang="en-US" sz="1350" dirty="0">
                <a:latin typeface="Open Sans"/>
              </a:rPr>
              <a:t>i.e.  Civil War, Lewis and Clark, Oregon Trails</a:t>
            </a:r>
            <a:r>
              <a:rPr lang="en-US" altLang="en-US" sz="135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</a:t>
            </a:r>
            <a:r>
              <a:rPr lang="en-US" sz="1350" dirty="0"/>
              <a:t>(i.e. Civil War, </a:t>
            </a:r>
            <a:endParaRPr lang="en-US" sz="135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/>
              <a:t>Lewis </a:t>
            </a:r>
            <a:r>
              <a:rPr lang="en-US" sz="1350" dirty="0"/>
              <a:t>and Clark, Oregon Trails, </a:t>
            </a:r>
            <a:r>
              <a:rPr lang="en-US" sz="1350" dirty="0" smtClean="0"/>
              <a:t>Revolutionary </a:t>
            </a:r>
            <a:r>
              <a:rPr lang="en-US" sz="1350" dirty="0"/>
              <a:t>War, etc.)</a:t>
            </a:r>
            <a:br>
              <a:rPr lang="en-US" sz="1350" dirty="0"/>
            </a:br>
            <a:r>
              <a:rPr lang="en-US" sz="1350" dirty="0"/>
              <a:t>You are going to travel to a location of your choice related to your historical topic.</a:t>
            </a:r>
            <a:br>
              <a:rPr lang="en-US" sz="1350" dirty="0"/>
            </a:b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___minimum of 3 links (could include restaurants, places to stay, gas mileage, expenses, </a:t>
            </a:r>
            <a:endParaRPr lang="en-US" sz="135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/>
              <a:t>etc</a:t>
            </a:r>
            <a:r>
              <a:rPr lang="en-US" sz="1350" dirty="0"/>
              <a:t>.)</a:t>
            </a:r>
            <a:br>
              <a:rPr lang="en-US" sz="1350" dirty="0"/>
            </a:br>
            <a:r>
              <a:rPr lang="en-US" sz="1350" dirty="0"/>
              <a:t>___minimum of 3 links of videos of location (i.e. National Geographic, Teacher Tube, </a:t>
            </a:r>
            <a:endParaRPr lang="en-US" sz="135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/>
              <a:t>Youtube</a:t>
            </a:r>
            <a:r>
              <a:rPr lang="en-US" sz="1350" dirty="0"/>
              <a:t>, etc.)</a:t>
            </a:r>
            <a:br>
              <a:rPr lang="en-US" sz="1350" dirty="0"/>
            </a:br>
            <a:r>
              <a:rPr lang="en-US" sz="1350" dirty="0"/>
              <a:t>___Have a paragraph that lists the historical significance of your visit.</a:t>
            </a:r>
            <a:br>
              <a:rPr lang="en-US" sz="1350" dirty="0"/>
            </a:br>
            <a:r>
              <a:rPr lang="en-US" sz="1350" dirty="0"/>
              <a:t>___You need to have a travel map with road directions. (include museums, sites, </a:t>
            </a:r>
            <a:endParaRPr lang="en-US" sz="135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/>
              <a:t>reenactments</a:t>
            </a:r>
            <a:r>
              <a:rPr lang="en-US" sz="1350" dirty="0"/>
              <a:t>, etc.)</a:t>
            </a:r>
            <a:br>
              <a:rPr lang="en-US" sz="1350" dirty="0"/>
            </a:br>
            <a:r>
              <a:rPr lang="en-US" sz="1350" dirty="0"/>
              <a:t>___You also need photographs of your trip (minimum of 6) that tell your story.</a:t>
            </a:r>
            <a:br>
              <a:rPr lang="en-US" sz="1350" dirty="0"/>
            </a:br>
            <a:r>
              <a:rPr lang="en-US" sz="1350" dirty="0"/>
              <a:t>___You may make a QA about a video or your trip (could be in Google form).For this site, </a:t>
            </a:r>
          </a:p>
          <a:p>
            <a:r>
              <a:rPr lang="en-US" sz="1350" dirty="0"/>
              <a:t>you need to send me a picture of where you went and a short historical description.</a:t>
            </a:r>
            <a:br>
              <a:rPr lang="en-US" sz="1350" dirty="0"/>
            </a:br>
            <a:endParaRPr lang="en-US" sz="1350" dirty="0"/>
          </a:p>
          <a:p>
            <a:r>
              <a:rPr lang="en-US" sz="1350" dirty="0"/>
              <a:t>You may share your document with one other person and give them editing rights if </a:t>
            </a:r>
          </a:p>
          <a:p>
            <a:r>
              <a:rPr lang="en-US" sz="1350" dirty="0"/>
              <a:t>you wish to partner together.  Be sure if you are given the editing rights you collaborate</a:t>
            </a:r>
          </a:p>
          <a:p>
            <a:r>
              <a:rPr lang="en-US" sz="1350" dirty="0"/>
              <a:t>with the owner of site to make sure everything is OK.  Always keep it school appropriate.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/>
              <a:t>Be sure to cite your sources. </a:t>
            </a:r>
            <a:r>
              <a:rPr lang="en-US" altLang="en-US" sz="135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  </a:t>
            </a:r>
            <a:r>
              <a:rPr lang="en-US" altLang="en-US" sz="1200" dirty="0">
                <a:latin typeface="Open Sans"/>
              </a:rPr>
              <a:t>Send a picture(s) of your historical travels (from site-credit your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Open Sans"/>
              </a:rPr>
              <a:t>source...title of site and URL) include a short comment about picture and its history.  Kind of like a letter home.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Open Sans"/>
              </a:rPr>
              <a:t>If you want to bump it up to the next level.  Superimpose your image on the photo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Open Sans"/>
              </a:rPr>
              <a:t>(using green screen or digital artistry).</a:t>
            </a:r>
          </a:p>
          <a:p>
            <a:r>
              <a:rPr lang="en-US" sz="1350" dirty="0"/>
              <a:t/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 rot="20996151">
            <a:off x="2499571" y="81861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7781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685" y="118586"/>
            <a:ext cx="6688247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IDEAS</a:t>
            </a:r>
            <a:endParaRPr lang="en-US" sz="21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96151">
            <a:off x="2144139" y="24027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</a:p>
        </p:txBody>
      </p:sp>
      <p:sp>
        <p:nvSpPr>
          <p:cNvPr id="4" name="Rectangle 3"/>
          <p:cNvSpPr/>
          <p:nvPr/>
        </p:nvSpPr>
        <p:spPr>
          <a:xfrm rot="981171">
            <a:off x="4293638" y="1338095"/>
            <a:ext cx="2364535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DID YOU EVER WONDER…</a:t>
            </a:r>
            <a:endParaRPr lang="en-US" sz="21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187879">
            <a:off x="4655431" y="3400756"/>
            <a:ext cx="2316937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HOW TO…</a:t>
            </a:r>
          </a:p>
          <a:p>
            <a:pPr algn="ctr"/>
            <a:r>
              <a:rPr lang="en-US" sz="21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Directions</a:t>
            </a:r>
            <a:endParaRPr lang="en-US" sz="21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53" y="1498964"/>
            <a:ext cx="3159524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Real World Math</a:t>
            </a:r>
          </a:p>
          <a:p>
            <a:pPr algn="ctr"/>
            <a:r>
              <a:rPr lang="en-US" sz="21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Measurements</a:t>
            </a:r>
            <a:endParaRPr lang="en-US" sz="21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539" y="2338749"/>
            <a:ext cx="46105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for Real World Math…</a:t>
            </a:r>
          </a:p>
          <a:p>
            <a:r>
              <a:rPr lang="en-US" b="1" dirty="0"/>
              <a:t>Find your favorite recipe and post</a:t>
            </a:r>
          </a:p>
          <a:p>
            <a:r>
              <a:rPr lang="en-US" b="1" dirty="0"/>
              <a:t>it on the web page.  At the end of </a:t>
            </a:r>
          </a:p>
          <a:p>
            <a:r>
              <a:rPr lang="en-US" b="1" dirty="0"/>
              <a:t>the recipe, explain how you can </a:t>
            </a:r>
          </a:p>
          <a:p>
            <a:r>
              <a:rPr lang="en-US" b="1" dirty="0"/>
              <a:t>halve, triple, double a recipe.  </a:t>
            </a:r>
          </a:p>
          <a:p>
            <a:r>
              <a:rPr lang="en-US" b="1" dirty="0"/>
              <a:t>Add a Google form that asks </a:t>
            </a:r>
          </a:p>
          <a:p>
            <a:r>
              <a:rPr lang="en-US" b="1" dirty="0"/>
              <a:t>questions (share with students).</a:t>
            </a:r>
          </a:p>
          <a:p>
            <a:r>
              <a:rPr lang="en-US" b="1" dirty="0"/>
              <a:t>i.e.  If you tripled the recipe, </a:t>
            </a:r>
          </a:p>
          <a:p>
            <a:r>
              <a:rPr lang="en-US" b="1" dirty="0"/>
              <a:t>how much more sugar would you need?</a:t>
            </a:r>
          </a:p>
          <a:p>
            <a:r>
              <a:rPr lang="en-US" b="1" dirty="0"/>
              <a:t>If you tripled the recipe, what would the</a:t>
            </a:r>
          </a:p>
          <a:p>
            <a:r>
              <a:rPr lang="en-US" b="1" dirty="0"/>
              <a:t>TOTAL amount of sugar be?  Etc.</a:t>
            </a:r>
          </a:p>
          <a:p>
            <a:r>
              <a:rPr lang="en-US" b="1" dirty="0"/>
              <a:t>ADD tutorial links, videos.</a:t>
            </a:r>
          </a:p>
          <a:p>
            <a:r>
              <a:rPr lang="en-US" b="1" dirty="0"/>
              <a:t>ADVANCED:  consider videotaping</a:t>
            </a:r>
          </a:p>
          <a:p>
            <a:r>
              <a:rPr lang="en-US" b="1" dirty="0"/>
              <a:t>at home how to triple, double, etc.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6" name="Group 15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8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7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4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-33698"/>
            <a:ext cx="601673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IDEAS </a:t>
            </a:r>
            <a:r>
              <a:rPr lang="en-US" sz="27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Ancient Civilizations</a:t>
            </a:r>
            <a:endParaRPr lang="en-US" sz="27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276" y="1495519"/>
            <a:ext cx="743802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SITE ASSIGNMENT:  </a:t>
            </a:r>
            <a:r>
              <a:rPr lang="en-US" sz="1350" dirty="0"/>
              <a:t>For this activity, select an ancient civilization you are </a:t>
            </a:r>
            <a:endParaRPr lang="en-US" sz="135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/>
              <a:t>currently </a:t>
            </a:r>
            <a:r>
              <a:rPr lang="en-US" sz="1350" dirty="0"/>
              <a:t>studying or have studied this year.  NOTE:  You may present it from a variety of </a:t>
            </a:r>
            <a:r>
              <a:rPr lang="en-US" sz="1350" dirty="0" smtClean="0"/>
              <a:t>viewpoints  Including </a:t>
            </a:r>
            <a:r>
              <a:rPr lang="en-US" sz="1350" dirty="0"/>
              <a:t>artisans selling their wares in the modern world based on old world culture (jewelry, pottery, housing-could be a real estate agent selling a house from that </a:t>
            </a:r>
            <a:endParaRPr lang="en-US" sz="135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/>
              <a:t>time </a:t>
            </a:r>
            <a:r>
              <a:rPr lang="en-US" sz="1350" dirty="0"/>
              <a:t>period, museum, etc.)  Use your imagination, the options are endless. </a:t>
            </a:r>
            <a:br>
              <a:rPr lang="en-US" sz="1350" dirty="0"/>
            </a:br>
            <a:endParaRPr lang="en-US" sz="135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/>
              <a:t>___</a:t>
            </a:r>
            <a:r>
              <a:rPr lang="en-US" sz="1350" dirty="0"/>
              <a:t>minimum of 3 links (related to the topic.)</a:t>
            </a:r>
            <a:br>
              <a:rPr lang="en-US" sz="1350" dirty="0"/>
            </a:br>
            <a:r>
              <a:rPr lang="en-US" sz="1350" dirty="0"/>
              <a:t>___minimum of 3 links of videos (i.e. National Geographic, Teacher Tube, Youtube, etc.)</a:t>
            </a:r>
            <a:br>
              <a:rPr lang="en-US" sz="1350" dirty="0"/>
            </a:br>
            <a:r>
              <a:rPr lang="en-US" sz="1350" dirty="0"/>
              <a:t>___Have a paragraph that lists the historical significance of your visit.</a:t>
            </a:r>
            <a:br>
              <a:rPr lang="en-US" sz="1350" dirty="0"/>
            </a:br>
            <a:r>
              <a:rPr lang="en-US" sz="1350" dirty="0"/>
              <a:t>___You need to have a map(s) use Google maps to show location.</a:t>
            </a:r>
            <a:br>
              <a:rPr lang="en-US" sz="1350" dirty="0"/>
            </a:br>
            <a:r>
              <a:rPr lang="en-US" sz="1350" dirty="0"/>
              <a:t>___You also need photographs in a table format that shows artifacts or items.</a:t>
            </a:r>
            <a:br>
              <a:rPr lang="en-US" sz="1350" dirty="0"/>
            </a:br>
            <a:r>
              <a:rPr lang="en-US" sz="1350" dirty="0"/>
              <a:t>___You may make a QA about a video or your trip (could be in Google form).  Share it with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/>
              <a:t>your class.</a:t>
            </a:r>
            <a:br>
              <a:rPr lang="en-US" sz="1350" dirty="0"/>
            </a:br>
            <a:endParaRPr lang="en-US" sz="1350" dirty="0"/>
          </a:p>
          <a:p>
            <a:r>
              <a:rPr lang="en-US" sz="1350" dirty="0"/>
              <a:t>You may share your document with one other person and give them editing rights if </a:t>
            </a:r>
          </a:p>
          <a:p>
            <a:r>
              <a:rPr lang="en-US" sz="1350" dirty="0"/>
              <a:t>you wish to partner together.  Be sure if you are given the editing rights you collaborate</a:t>
            </a:r>
          </a:p>
          <a:p>
            <a:r>
              <a:rPr lang="en-US" sz="1350" dirty="0"/>
              <a:t>with the owner of site to make sure everything is OK.  Always keep it school appropriate.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/>
              <a:t>Be sure to cite your sources. </a:t>
            </a:r>
            <a:r>
              <a:rPr lang="en-US" altLang="en-US" sz="135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  </a:t>
            </a:r>
            <a:r>
              <a:rPr lang="en-US" altLang="en-US" sz="1200" dirty="0">
                <a:latin typeface="Open Sans"/>
              </a:rPr>
              <a:t>Send a picture(s) of your historical travels (from site-credit your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Open Sans"/>
              </a:rPr>
              <a:t>source...title of site and URL) include a short comment about picture and its history.  Kind of like a </a:t>
            </a:r>
            <a:endParaRPr lang="en-US" altLang="en-US" sz="1200" dirty="0" smtClean="0"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latin typeface="Open Sans"/>
              </a:rPr>
              <a:t>letter </a:t>
            </a:r>
            <a:r>
              <a:rPr lang="en-US" altLang="en-US" sz="1200" dirty="0">
                <a:latin typeface="Open Sans"/>
              </a:rPr>
              <a:t>home.  Create a video about the time period (could be a rap, a song, etc.)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Open Sans"/>
              </a:rPr>
              <a:t>If you want to bump it up to the next level.  Superimpose your image on the photo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Open Sans"/>
              </a:rPr>
              <a:t>(using green screen or digital artistry).</a:t>
            </a:r>
          </a:p>
        </p:txBody>
      </p:sp>
      <p:sp>
        <p:nvSpPr>
          <p:cNvPr id="5" name="TextBox 4"/>
          <p:cNvSpPr txBox="1"/>
          <p:nvPr/>
        </p:nvSpPr>
        <p:spPr>
          <a:xfrm rot="20996151">
            <a:off x="2515268" y="14641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Studies 6th</a:t>
            </a:r>
          </a:p>
        </p:txBody>
      </p:sp>
    </p:spTree>
    <p:extLst>
      <p:ext uri="{BB962C8B-B14F-4D97-AF65-F5344CB8AC3E}">
        <p14:creationId xmlns:p14="http://schemas.microsoft.com/office/powerpoint/2010/main" val="42749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4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5840" y="73156"/>
            <a:ext cx="607197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IDEAS </a:t>
            </a:r>
            <a:r>
              <a:rPr lang="en-US" sz="45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Civil War Job</a:t>
            </a:r>
            <a:endParaRPr lang="en-US" sz="45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840" y="1161975"/>
            <a:ext cx="844320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SITE ASSIGNMENT:  </a:t>
            </a:r>
            <a:r>
              <a:rPr lang="en-US" sz="1600" dirty="0"/>
              <a:t>Lesson 4: 3/1 and 3/2: Begin laying out your </a:t>
            </a:r>
            <a:endParaRPr lang="en-US" sz="1600" dirty="0" smtClean="0"/>
          </a:p>
          <a:p>
            <a:r>
              <a:rPr lang="en-US" sz="1600" dirty="0" smtClean="0"/>
              <a:t>Civil </a:t>
            </a:r>
            <a:r>
              <a:rPr lang="en-US" sz="1600" dirty="0"/>
              <a:t>War job </a:t>
            </a:r>
            <a:r>
              <a:rPr lang="en-US" sz="1600" dirty="0" smtClean="0"/>
              <a:t>(</a:t>
            </a:r>
            <a:r>
              <a:rPr lang="en-US" sz="1600" dirty="0"/>
              <a:t>or Revolutionary War)</a:t>
            </a:r>
          </a:p>
          <a:p>
            <a:r>
              <a:rPr lang="en-US" sz="1600" dirty="0"/>
              <a:t>Be sure to add a minimum of 3 links, a minimum of 3 video links </a:t>
            </a:r>
            <a:endParaRPr lang="en-US" sz="1600" dirty="0" smtClean="0"/>
          </a:p>
          <a:p>
            <a:r>
              <a:rPr lang="en-US" sz="1600" dirty="0" smtClean="0"/>
              <a:t>(</a:t>
            </a:r>
            <a:r>
              <a:rPr lang="en-US" sz="1600" dirty="0"/>
              <a:t>Youtube, National Geographic, </a:t>
            </a:r>
            <a:r>
              <a:rPr lang="en-US" sz="1600" dirty="0" smtClean="0"/>
              <a:t>Teacher </a:t>
            </a:r>
            <a:r>
              <a:rPr lang="en-US" sz="1600" dirty="0"/>
              <a:t>Tube, etc.). </a:t>
            </a:r>
            <a:endParaRPr lang="en-US" sz="1600" dirty="0" smtClean="0"/>
          </a:p>
          <a:p>
            <a:r>
              <a:rPr lang="en-US" sz="1600" dirty="0" smtClean="0"/>
              <a:t>Write </a:t>
            </a:r>
            <a:r>
              <a:rPr lang="en-US" sz="1600" dirty="0"/>
              <a:t>the title and description of the title you elected to use. </a:t>
            </a:r>
          </a:p>
          <a:p>
            <a:r>
              <a:rPr lang="en-US" sz="1600" dirty="0"/>
              <a:t>You can write your story in first person. Include photos of your occupation as well..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___minimum of 3 links (could include job description, clothing, lifestyle, etc.)</a:t>
            </a:r>
            <a:br>
              <a:rPr lang="en-US" sz="1600" dirty="0"/>
            </a:br>
            <a:r>
              <a:rPr lang="en-US" sz="1600" dirty="0"/>
              <a:t>___minimum of 3 links of videos of location (i.e. National Geographic, </a:t>
            </a:r>
            <a:endParaRPr lang="en-US" sz="1600" dirty="0" smtClean="0"/>
          </a:p>
          <a:p>
            <a:r>
              <a:rPr lang="en-US" sz="1600" dirty="0" smtClean="0"/>
              <a:t>Teacher </a:t>
            </a:r>
            <a:r>
              <a:rPr lang="en-US" sz="1600" dirty="0"/>
              <a:t>Tube, Youtube, etc.)</a:t>
            </a:r>
            <a:br>
              <a:rPr lang="en-US" sz="1600" dirty="0"/>
            </a:br>
            <a:r>
              <a:rPr lang="en-US" sz="1600" dirty="0"/>
              <a:t>___Have a paragraph that lists the historical significance of your visit.</a:t>
            </a:r>
            <a:br>
              <a:rPr lang="en-US" sz="1600" dirty="0"/>
            </a:br>
            <a:r>
              <a:rPr lang="en-US" sz="1600" dirty="0"/>
              <a:t>___Set up a table with a minimum of SIX photos about that job you chose.</a:t>
            </a:r>
            <a:br>
              <a:rPr lang="en-US" sz="1600" dirty="0"/>
            </a:br>
            <a:r>
              <a:rPr lang="en-US" sz="1600" dirty="0"/>
              <a:t>___You may make a QA about a video or your trip (could be in Google form).  </a:t>
            </a:r>
          </a:p>
          <a:p>
            <a:r>
              <a:rPr lang="en-US" sz="1600" dirty="0"/>
              <a:t>ADVANCED activity (optional):  superimpose your face (or body) in the picture.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Tell you story in first person using I, me, you, us, we, etc.</a:t>
            </a:r>
          </a:p>
          <a:p>
            <a:r>
              <a:rPr lang="en-US" sz="1600" dirty="0"/>
              <a:t>You may share your document with one other person and give them editing rights if </a:t>
            </a:r>
          </a:p>
          <a:p>
            <a:r>
              <a:rPr lang="en-US" sz="1600" dirty="0"/>
              <a:t>you wish to partner together.  Be sure if you are given the editing rights you collaborate</a:t>
            </a:r>
          </a:p>
          <a:p>
            <a:r>
              <a:rPr lang="en-US" sz="1600" dirty="0"/>
              <a:t>with the owner of site to make sure everything is OK.  Always keep it school appropriate.</a:t>
            </a:r>
          </a:p>
          <a:p>
            <a:r>
              <a:rPr lang="en-US" sz="1600" dirty="0"/>
              <a:t>Be sure to cite your source.</a:t>
            </a:r>
            <a:br>
              <a:rPr lang="en-US" sz="1600" dirty="0"/>
            </a:br>
            <a:r>
              <a:rPr lang="en-US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Timeline of events, Facts list, journal of your life(Kids Blog-if you have a login).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 rot="20996151">
            <a:off x="2209294" y="142432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870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0764"/>
            <a:ext cx="9144000" cy="6918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043" y="-60764"/>
            <a:ext cx="6974126" cy="17774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 2a:  </a:t>
            </a:r>
            <a:r>
              <a:rPr lang="en-US" sz="49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CW Job Links</a:t>
            </a:r>
            <a:endParaRPr lang="en-US" sz="495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043" y="1716646"/>
            <a:ext cx="8050667" cy="476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War Occupations Links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Library MTS Occupation in Civil War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National Park Service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Top 10 Civil War Jobs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Occupations of 1860s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History Channel Women in the Civil War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Teach Us History Women working in Civil War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National Park Service Industry &amp; Economy during Civil War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Schmoop:  Society in the Civil War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Children in the Civil War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Children on the Home Front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Ducksters:  Daily Life for Kids during the Civil War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Union Army Balloon Corps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Civil War Ballooning</a:t>
            </a:r>
            <a:endParaRPr lang="en-US" sz="105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About Education:  Balloon Pioneer Thaddeus Lowe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Civil War Balloon Air Force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The Drones of the Civil War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Role of Women in Civil War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Youtube 8:26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3" name="Group 12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5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578585" y="1702055"/>
            <a:ext cx="4572000" cy="46710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Acclaimed Historian Portrays Civil War Balloonist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A Lady’s Toilet 1860s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Youtube 2:27 </a:t>
            </a:r>
          </a:p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History of Civil War Ballooning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Women and the Civil War</a:t>
            </a:r>
            <a:r>
              <a:rPr lang="en-US" sz="9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Teaching with the Primary Sources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African Americans in the Civil War</a:t>
            </a:r>
            <a:r>
              <a:rPr lang="en-US" sz="9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New Georgia Encyclopedia Women in the Civil War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American Civil War Complete History</a:t>
            </a:r>
            <a:r>
              <a:rPr lang="en-US" sz="9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51:50 Youtube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Civil War Fashion</a:t>
            </a:r>
            <a:r>
              <a:rPr lang="en-US" sz="9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3:07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8"/>
              </a:lnSpc>
              <a:spcBef>
                <a:spcPts val="563"/>
              </a:spcBef>
            </a:pPr>
            <a:r>
              <a:rPr lang="en-US" sz="9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Authentic Civil War Hairstyle-Women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2"/>
              </a:rPr>
              <a:t>1860s Fashion Show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6:17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3"/>
              </a:rPr>
              <a:t>Getting Dressed in 1860s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7:21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4"/>
              </a:rPr>
              <a:t>Civil War Clothing Workshop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34:11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5"/>
              </a:rPr>
              <a:t>Civil War Uniform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13:49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6"/>
              </a:rPr>
              <a:t>Civil War Caps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8:54</a:t>
            </a:r>
          </a:p>
          <a:p>
            <a:pPr fontAlgn="t"/>
            <a:r>
              <a:rPr lang="en-US" sz="900" b="1" u="sng" dirty="0">
                <a:latin typeface="Arial" panose="020B0604020202020204" pitchFamily="34" charset="0"/>
                <a:ea typeface="Times New Roman" panose="02020603050405020304" pitchFamily="18" charset="0"/>
                <a:hlinkClick r:id="rId37"/>
              </a:rPr>
              <a:t>Occupational Daguerreotype Portraits From the 1840's and 1850's: Part 3</a:t>
            </a:r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</a:rPr>
              <a:t>  40 seconds</a:t>
            </a:r>
            <a:endParaRPr lang="en-US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8"/>
              </a:rPr>
              <a:t>Images for occupations in 1860s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60764"/>
            <a:ext cx="9144000" cy="6918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28" name="Group 27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30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0307"/>
            <a:ext cx="51375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EG Examples</a:t>
            </a:r>
            <a:endParaRPr lang="en-US" sz="6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1062" y="1141733"/>
            <a:ext cx="2148986" cy="2146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6"/>
              </a:rPr>
              <a:t>Six Kingdoms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7"/>
              </a:rPr>
              <a:t>Six Kingdoms 2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8"/>
              </a:rPr>
              <a:t>Animal Kingdoms 3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9"/>
              </a:rPr>
              <a:t>Animal Kingdom 4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0"/>
              </a:rPr>
              <a:t>Animal Kingdom 5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1"/>
              </a:rPr>
              <a:t>Animal Kingdom 6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2"/>
              </a:rPr>
              <a:t>Animal Kingdom 7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3"/>
              </a:rPr>
              <a:t>Animal Kingdom 8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 rot="20383723">
            <a:off x="21601" y="1101429"/>
            <a:ext cx="4892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B10</a:t>
            </a:r>
          </a:p>
        </p:txBody>
      </p:sp>
      <p:sp>
        <p:nvSpPr>
          <p:cNvPr id="12" name="TextBox 11"/>
          <p:cNvSpPr txBox="1"/>
          <p:nvPr/>
        </p:nvSpPr>
        <p:spPr>
          <a:xfrm rot="20383723">
            <a:off x="3287297" y="1392189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B3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558331" y="1219999"/>
            <a:ext cx="2442015" cy="16850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4"/>
              </a:rPr>
              <a:t>Calendar link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*</a:t>
            </a: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5"/>
              </a:rPr>
              <a:t>DL Artwork &amp; Portfolio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6"/>
              </a:rPr>
              <a:t>Portfolio of artwork in DL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7"/>
              </a:rPr>
              <a:t>Portfolio of DL artwork 2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8"/>
              </a:rPr>
              <a:t>Portfolio of DL artwork 3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99001" y="4092164"/>
            <a:ext cx="2279727" cy="530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19"/>
              </a:rPr>
              <a:t>Civil War Occupation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20"/>
              </a:rPr>
              <a:t>Civil War 2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 rot="20383723">
            <a:off x="161338" y="3883338"/>
            <a:ext cx="373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S8</a:t>
            </a:r>
          </a:p>
        </p:txBody>
      </p:sp>
      <p:sp>
        <p:nvSpPr>
          <p:cNvPr id="16" name="TextBox 15"/>
          <p:cNvSpPr txBox="1"/>
          <p:nvPr/>
        </p:nvSpPr>
        <p:spPr>
          <a:xfrm rot="20383723">
            <a:off x="104489" y="2974082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894" y="3124124"/>
            <a:ext cx="254268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Coding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Coding 2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Greek Gods and their History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86166" y="4851812"/>
            <a:ext cx="1688924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24"/>
              </a:rPr>
              <a:t>How to Baking</a:t>
            </a:r>
            <a:endParaRPr lang="en-US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23" name="TextBox 22"/>
          <p:cNvSpPr txBox="1"/>
          <p:nvPr/>
        </p:nvSpPr>
        <p:spPr>
          <a:xfrm rot="20383723">
            <a:off x="156035" y="4736102"/>
            <a:ext cx="373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S9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536154" y="2787384"/>
            <a:ext cx="2738185" cy="16850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25"/>
              </a:rPr>
              <a:t>Major Leagues</a:t>
            </a:r>
            <a:endParaRPr lang="en-US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26"/>
              </a:rPr>
              <a:t>Favorite Author</a:t>
            </a:r>
            <a:endParaRPr lang="en-US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27"/>
              </a:rPr>
              <a:t>Favorite Author Rowling</a:t>
            </a:r>
            <a:endParaRPr lang="en-US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28"/>
              </a:rPr>
              <a:t>Favorite Author 2</a:t>
            </a:r>
            <a:endParaRPr lang="en-US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29"/>
              </a:rPr>
              <a:t>Favorite Author Rowling 2</a:t>
            </a:r>
            <a:endParaRPr lang="en-US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30"/>
              </a:rPr>
              <a:t>Favorite Author 3</a:t>
            </a:r>
            <a:endParaRPr lang="en-US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31"/>
              </a:rPr>
              <a:t>Favorite Author </a:t>
            </a:r>
            <a:r>
              <a:rPr lang="en-US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31"/>
              </a:rPr>
              <a:t>4</a:t>
            </a:r>
            <a:endParaRPr lang="en-US" alt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26" name="TextBox 25"/>
          <p:cNvSpPr txBox="1"/>
          <p:nvPr/>
        </p:nvSpPr>
        <p:spPr>
          <a:xfrm rot="20383723">
            <a:off x="3293160" y="2682814"/>
            <a:ext cx="47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763" y="7326078"/>
            <a:ext cx="53896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https://sites.google.com/a/raypec.org/b10-br-jameson/enbactria</a:t>
            </a:r>
          </a:p>
        </p:txBody>
      </p:sp>
      <p:sp>
        <p:nvSpPr>
          <p:cNvPr id="34" name="TextBox 33"/>
          <p:cNvSpPr txBox="1"/>
          <p:nvPr/>
        </p:nvSpPr>
        <p:spPr>
          <a:xfrm rot="20383723">
            <a:off x="192041" y="5395872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B6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962" y="5458611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2"/>
              </a:rPr>
              <a:t>Metric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27743" y="4851812"/>
            <a:ext cx="12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3"/>
              </a:rPr>
              <a:t>Dog’s Life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 rot="20383723">
            <a:off x="3396692" y="4736100"/>
            <a:ext cx="373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S6</a:t>
            </a:r>
            <a:endParaRPr 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4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3702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2" descr="https://developers.google.com/google-apps/sites/images/sites_gadge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364" r="100000">
                        <a14:foregroundMark x1="14909" y1="21500" x2="25091" y2="42000"/>
                        <a14:foregroundMark x1="8000" y1="46000" x2="28364" y2="73500"/>
                        <a14:foregroundMark x1="42909" y1="73000" x2="43636" y2="93500"/>
                        <a14:foregroundMark x1="49818" y1="57500" x2="33091" y2="57000"/>
                        <a14:foregroundMark x1="50182" y1="34000" x2="29818" y2="33000"/>
                        <a14:foregroundMark x1="57455" y1="70000" x2="49455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39" y="2116009"/>
            <a:ext cx="3557115" cy="25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sp>
          <p:nvSpPr>
            <p:cNvPr id="15" name="Rectangle 1"/>
            <p:cNvSpPr/>
            <p:nvPr/>
          </p:nvSpPr>
          <p:spPr>
            <a:xfrm>
              <a:off x="6528215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"/>
            <p:cNvSpPr/>
            <p:nvPr/>
          </p:nvSpPr>
          <p:spPr>
            <a:xfrm>
              <a:off x="6962294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"/>
            <p:cNvSpPr/>
            <p:nvPr/>
          </p:nvSpPr>
          <p:spPr>
            <a:xfrm>
              <a:off x="7673866" y="862714"/>
              <a:ext cx="1463160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7619103" y="857250"/>
              <a:ext cx="1156642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16561 w 2338552"/>
                <a:gd name="connsiteY2" fmla="*/ 32457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1941029 w 2338552"/>
                <a:gd name="connsiteY2" fmla="*/ 33600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1941029" y="3360085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" name="TextBox 3"/>
          <p:cNvSpPr txBox="1"/>
          <p:nvPr/>
        </p:nvSpPr>
        <p:spPr>
          <a:xfrm rot="21317129">
            <a:off x="-41410" y="876316"/>
            <a:ext cx="7809780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9728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87906"/>
            <a:ext cx="51375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Examples</a:t>
            </a:r>
            <a:endParaRPr lang="en-US" sz="6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6361" y="1127844"/>
            <a:ext cx="7392088" cy="7394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PORTFOLIO PAGE:  </a:t>
            </a:r>
            <a:r>
              <a:rPr lang="en-US" altLang="en-US" sz="32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3" tooltip="Portfolio Example Edina Schools"/>
              </a:rPr>
              <a:t>Edina Schools</a:t>
            </a: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4"/>
              </a:rPr>
              <a:t>Biology Page Raukar</a:t>
            </a: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5"/>
              </a:rPr>
              <a:t>Family Vacation  </a:t>
            </a:r>
            <a:r>
              <a:rPr lang="en-US" altLang="en-US" sz="28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(this site could </a:t>
            </a:r>
            <a:endParaRPr lang="en-US" altLang="en-US" sz="28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28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easily </a:t>
            </a:r>
            <a:r>
              <a:rPr lang="en-US" altLang="en-US" sz="28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be adapted </a:t>
            </a:r>
            <a:r>
              <a:rPr lang="en-US" altLang="en-US" sz="28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for </a:t>
            </a:r>
            <a:r>
              <a:rPr lang="en-US" altLang="en-US" sz="28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school/personal use</a:t>
            </a:r>
            <a:r>
              <a:rPr lang="en-US" altLang="en-US" sz="28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  <a:endParaRPr lang="en-US" altLang="en-US" sz="32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6"/>
              </a:rPr>
              <a:t>Mrs. Baker’s Google Site </a:t>
            </a:r>
            <a:r>
              <a:rPr lang="en-US" altLang="en-US" sz="32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(uses the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academic template)</a:t>
            </a: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32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</a:t>
            </a:r>
            <a:endParaRPr lang="en-US" altLang="en-US" sz="32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32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Includes </a:t>
            </a:r>
            <a:r>
              <a:rPr lang="en-US" altLang="en-US" sz="32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links to tutorials to help </a:t>
            </a:r>
            <a:endParaRPr lang="en-US" altLang="en-US" sz="32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32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you </a:t>
            </a:r>
            <a:r>
              <a:rPr lang="en-US" altLang="en-US" sz="32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make </a:t>
            </a:r>
            <a:r>
              <a:rPr lang="en-US" altLang="en-US" sz="32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changes </a:t>
            </a:r>
            <a:r>
              <a:rPr lang="en-US" altLang="en-US" sz="32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easily.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3" name="Group 12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5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9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846323"/>
            <a:ext cx="51375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Examples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97203" y="1332598"/>
            <a:ext cx="3550139" cy="1223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PORTFOLIO PAGE:  </a:t>
            </a: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4" tooltip="Portfolio Example Edina Schools"/>
              </a:rPr>
              <a:t>Edina Schools</a:t>
            </a: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8" y="1850969"/>
            <a:ext cx="6544589" cy="3951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https://sites.google.com/a/pgcps.org/ms-barker-s-google-site/word-of-the-week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3" name="Group 12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5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4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3456"/>
            <a:ext cx="51375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Template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20490742">
            <a:off x="3414068" y="381246"/>
            <a:ext cx="1784784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Ideas for template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913" r="3071" b="19935"/>
          <a:stretch/>
        </p:blipFill>
        <p:spPr>
          <a:xfrm>
            <a:off x="256731" y="2016016"/>
            <a:ext cx="7090541" cy="3629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3108" y="3706867"/>
            <a:ext cx="2864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You can create the template</a:t>
            </a:r>
          </a:p>
          <a:p>
            <a:r>
              <a:rPr lang="en-US" sz="1350" dirty="0"/>
              <a:t>so students fill in the information.</a:t>
            </a:r>
          </a:p>
          <a:p>
            <a:r>
              <a:rPr lang="en-US" sz="1350" dirty="0"/>
              <a:t>Instead of typing the title of the </a:t>
            </a:r>
          </a:p>
          <a:p>
            <a:r>
              <a:rPr lang="en-US" sz="1350" dirty="0"/>
              <a:t>Link…you could include 1…2…3</a:t>
            </a:r>
          </a:p>
          <a:p>
            <a:r>
              <a:rPr lang="en-US" sz="1350" dirty="0"/>
              <a:t>That way the student highlights</a:t>
            </a:r>
          </a:p>
          <a:p>
            <a:r>
              <a:rPr lang="en-US" sz="1350" dirty="0"/>
              <a:t>the number and replaces it with </a:t>
            </a:r>
          </a:p>
          <a:p>
            <a:r>
              <a:rPr lang="en-US" sz="1350" dirty="0"/>
              <a:t>site title or information you wish</a:t>
            </a:r>
          </a:p>
          <a:p>
            <a:r>
              <a:rPr lang="en-US" sz="1350" dirty="0"/>
              <a:t>to see.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05307"/>
              </p:ext>
            </p:extLst>
          </p:nvPr>
        </p:nvGraphicFramePr>
        <p:xfrm>
          <a:off x="1357831" y="4770155"/>
          <a:ext cx="2855013" cy="22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71"/>
                <a:gridCol w="951671"/>
                <a:gridCol w="951671"/>
              </a:tblGrid>
              <a:tr h="22554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55787" y="4525191"/>
            <a:ext cx="32642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Mode of Transportation during Civil War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7580" y="4735876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5198" y="4735876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7905" y="4749391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8" name="Group 17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20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3702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2" descr="https://developers.google.com/google-apps/sites/images/sites_gadge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364" r="100000">
                        <a14:foregroundMark x1="14909" y1="21500" x2="25091" y2="42000"/>
                        <a14:foregroundMark x1="8000" y1="46000" x2="28364" y2="73500"/>
                        <a14:foregroundMark x1="42909" y1="73000" x2="43636" y2="93500"/>
                        <a14:foregroundMark x1="49818" y1="57500" x2="33091" y2="57000"/>
                        <a14:foregroundMark x1="50182" y1="34000" x2="29818" y2="33000"/>
                        <a14:foregroundMark x1="57455" y1="70000" x2="49455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39" y="2116009"/>
            <a:ext cx="3557115" cy="25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97" y="1150959"/>
            <a:ext cx="5663762" cy="3924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1245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Why</a:t>
            </a:r>
            <a:r>
              <a:rPr lang="en-US" sz="1245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1245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 Sites?</a:t>
            </a:r>
            <a:endParaRPr lang="en-US" sz="12450" b="1" dirty="0" smtClean="0">
              <a:ln>
                <a:solidFill>
                  <a:sysClr val="windowText" lastClr="00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sp>
          <p:nvSpPr>
            <p:cNvPr id="15" name="Rectangle 1"/>
            <p:cNvSpPr/>
            <p:nvPr/>
          </p:nvSpPr>
          <p:spPr>
            <a:xfrm>
              <a:off x="6528215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"/>
            <p:cNvSpPr/>
            <p:nvPr/>
          </p:nvSpPr>
          <p:spPr>
            <a:xfrm>
              <a:off x="6962294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"/>
            <p:cNvSpPr/>
            <p:nvPr/>
          </p:nvSpPr>
          <p:spPr>
            <a:xfrm>
              <a:off x="7673866" y="862714"/>
              <a:ext cx="1463160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7619103" y="857250"/>
              <a:ext cx="1156642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16561 w 2338552"/>
                <a:gd name="connsiteY2" fmla="*/ 32457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1941029 w 2338552"/>
                <a:gd name="connsiteY2" fmla="*/ 33600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1941029" y="3360085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4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3702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2" descr="https://developers.google.com/google-apps/sites/images/sites_gadge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364" r="100000">
                        <a14:foregroundMark x1="14909" y1="21500" x2="25091" y2="42000"/>
                        <a14:foregroundMark x1="8000" y1="46000" x2="28364" y2="73500"/>
                        <a14:foregroundMark x1="42909" y1="73000" x2="43636" y2="93500"/>
                        <a14:foregroundMark x1="49818" y1="57500" x2="33091" y2="57000"/>
                        <a14:foregroundMark x1="50182" y1="34000" x2="29818" y2="33000"/>
                        <a14:foregroundMark x1="57455" y1="70000" x2="49455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39" y="2116009"/>
            <a:ext cx="3557115" cy="25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sp>
          <p:nvSpPr>
            <p:cNvPr id="15" name="Rectangle 1"/>
            <p:cNvSpPr/>
            <p:nvPr/>
          </p:nvSpPr>
          <p:spPr>
            <a:xfrm>
              <a:off x="6528215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"/>
            <p:cNvSpPr/>
            <p:nvPr/>
          </p:nvSpPr>
          <p:spPr>
            <a:xfrm>
              <a:off x="6962294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"/>
            <p:cNvSpPr/>
            <p:nvPr/>
          </p:nvSpPr>
          <p:spPr>
            <a:xfrm>
              <a:off x="7673866" y="862714"/>
              <a:ext cx="1463160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7619103" y="857250"/>
              <a:ext cx="1156642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16561 w 2338552"/>
                <a:gd name="connsiteY2" fmla="*/ 32457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1941029 w 2338552"/>
                <a:gd name="connsiteY2" fmla="*/ 33600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1941029" y="3360085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" name="TextBox 3"/>
          <p:cNvSpPr txBox="1"/>
          <p:nvPr/>
        </p:nvSpPr>
        <p:spPr>
          <a:xfrm rot="21317129">
            <a:off x="-128682" y="604901"/>
            <a:ext cx="7809780" cy="43396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Manage</a:t>
            </a:r>
          </a:p>
          <a:p>
            <a:pPr algn="ctr"/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32036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669831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Management Tips</a:t>
            </a:r>
            <a:endParaRPr lang="en-US" sz="6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7388" y="1058865"/>
            <a:ext cx="8592737" cy="48859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Beginning project…start with a SHARED class template.</a:t>
            </a:r>
          </a:p>
          <a:p>
            <a:pPr defTabSz="685800"/>
            <a:endParaRPr lang="en-US" altLang="en-US" sz="7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Kids to know…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SHARING RULES:  share with TRUSTED friend; friend should never save 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Changes unless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there is consent by owner.  Delete rights of that friend 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as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soon as project </a:t>
            </a:r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is finished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Encourage shoulder partners to check up on each other.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GUIDELINES for web page development:  Topics should always be </a:t>
            </a: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appropriate for school use, age appropriate, etc.</a:t>
            </a: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Google sites for Ray-Pec are only viewed by those at raypec.org.  Consider</a:t>
            </a: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Additional privacy features if the situation is warranted.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Give them guidance regarding naming of their site.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It is better to have them pick a BLANK PAGE and build from there OR </a:t>
            </a: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 template you have previously selected or created yourself.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While this could be a great place for journaling.  Set guidelines for privacy 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for those Under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13-  (i.e. no last name, just last name initial, etc</a:t>
            </a:r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.)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509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5806"/>
            <a:ext cx="669831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Management Tips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578" y="1133187"/>
            <a:ext cx="73812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KNOW THIS…some pages have these great links to </a:t>
            </a:r>
            <a:endParaRPr lang="en-US" altLang="en-US" sz="20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WIX </a:t>
            </a: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website templates that may be used in Google sites.  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They are great for teachers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Not for students under 13 because they require their email address to log in to it.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  That violates the COPPA privacy policy for 13 and under.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Make sure you make students aware of this feature.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OPTION 1:  pick a different template.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OPTION 2:  Delete that section</a:t>
            </a: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ITEM 2:  Consider how you want to set up access for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Student pages.  GEAR…Manage Site…Sharing &amp; Permissions.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217" y="117524"/>
            <a:ext cx="4256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PREMADE TEMPLATES CAN CAUSE SECURITY ISSUES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3" name="Group 12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5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3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5806"/>
            <a:ext cx="669831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Management Tips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217" y="117524"/>
            <a:ext cx="4256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PREMADE TEMPLATES CAN CAUSE SECURITY ISSUES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94" y="2918291"/>
            <a:ext cx="5106113" cy="3839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760" y="1287075"/>
            <a:ext cx="60325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get to the privacy areas, you go to Manage Site.</a:t>
            </a:r>
          </a:p>
          <a:p>
            <a:r>
              <a:rPr lang="en-US" sz="2000" dirty="0"/>
              <a:t>Click GEAR…scroll down to MANAGE SITE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Sharing </a:t>
            </a:r>
            <a:r>
              <a:rPr lang="en-US" sz="2000" dirty="0"/>
              <a:t>and Permissions.</a:t>
            </a:r>
          </a:p>
          <a:p>
            <a:r>
              <a:rPr lang="en-US" sz="2000" dirty="0"/>
              <a:t>Click SHARE to see which setting works </a:t>
            </a:r>
            <a:endParaRPr lang="en-US" sz="2000" dirty="0" smtClean="0"/>
          </a:p>
          <a:p>
            <a:r>
              <a:rPr lang="en-US" sz="2000" dirty="0" smtClean="0"/>
              <a:t>best </a:t>
            </a:r>
            <a:r>
              <a:rPr lang="en-US" sz="2000" dirty="0"/>
              <a:t>for your students.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9" name="Group 8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2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4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280084" y="0"/>
            <a:ext cx="6809412" cy="7155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40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Privacy &amp; Accuracy Issues</a:t>
            </a:r>
            <a:endParaRPr lang="en-US" sz="405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07" y="1104307"/>
            <a:ext cx="7506608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 sure to review privacy issues with students regarding Google Sites.</a:t>
            </a:r>
          </a:p>
          <a:p>
            <a:r>
              <a:rPr lang="en-US" sz="1600" dirty="0"/>
              <a:t>This is a school issued option and school rules follow.</a:t>
            </a:r>
          </a:p>
          <a:p>
            <a:endParaRPr lang="en-US" sz="1600" dirty="0"/>
          </a:p>
          <a:p>
            <a:r>
              <a:rPr lang="en-US" sz="1600" dirty="0"/>
              <a:t>Things to consider…(whoever sees your page needs to see your best foot forward.)</a:t>
            </a:r>
          </a:p>
          <a:p>
            <a:r>
              <a:rPr lang="en-US" sz="1600" dirty="0"/>
              <a:t>___spelling	____grammar	___workable links    ____good graphic design</a:t>
            </a:r>
          </a:p>
          <a:p>
            <a:r>
              <a:rPr lang="en-US" sz="1600" dirty="0"/>
              <a:t>___good color	____great links	___a hook-to grab peoples’ attention</a:t>
            </a:r>
          </a:p>
          <a:p>
            <a:endParaRPr lang="en-US" sz="1600" dirty="0"/>
          </a:p>
          <a:p>
            <a:r>
              <a:rPr lang="en-US" sz="1600" dirty="0"/>
              <a:t>It is better to have a site with 3 pages that has been proofread, has working links, etc. </a:t>
            </a:r>
          </a:p>
          <a:p>
            <a:r>
              <a:rPr lang="en-US" sz="1600" dirty="0"/>
              <a:t>than it is to make 20 pages full of under construction, errors, etc.  Keep those extra pages</a:t>
            </a:r>
          </a:p>
          <a:p>
            <a:r>
              <a:rPr lang="en-US" sz="1600" dirty="0"/>
              <a:t>On your wish list and add as time permits proofreading and testing links </a:t>
            </a:r>
            <a:endParaRPr lang="en-US" sz="1600" dirty="0" smtClean="0"/>
          </a:p>
          <a:p>
            <a:r>
              <a:rPr lang="en-US" sz="1600" dirty="0" smtClean="0"/>
              <a:t>as </a:t>
            </a:r>
            <a:r>
              <a:rPr lang="en-US" sz="1600" dirty="0"/>
              <a:t>you go.  It is </a:t>
            </a:r>
            <a:r>
              <a:rPr lang="en-US" sz="1600" dirty="0" smtClean="0"/>
              <a:t>always a </a:t>
            </a:r>
            <a:r>
              <a:rPr lang="en-US" sz="1600" dirty="0"/>
              <a:t>good idea to have someone else proofread your site.</a:t>
            </a:r>
          </a:p>
          <a:p>
            <a:endParaRPr lang="en-US" sz="1600" dirty="0"/>
          </a:p>
          <a:p>
            <a:r>
              <a:rPr lang="en-US" sz="1600" dirty="0"/>
              <a:t>Keep your work anonymous.  Use first name and last name initial </a:t>
            </a:r>
            <a:endParaRPr lang="en-US" sz="1600" dirty="0" smtClean="0"/>
          </a:p>
          <a:p>
            <a:r>
              <a:rPr lang="en-US" sz="1600" dirty="0" smtClean="0"/>
              <a:t>(</a:t>
            </a:r>
            <a:r>
              <a:rPr lang="en-US" sz="1600" dirty="0"/>
              <a:t>or first 2 initials).</a:t>
            </a:r>
          </a:p>
          <a:p>
            <a:r>
              <a:rPr lang="en-US" sz="1600" dirty="0"/>
              <a:t>Don’t reveal personally identifiable information.  </a:t>
            </a:r>
          </a:p>
          <a:p>
            <a:r>
              <a:rPr lang="en-US" sz="1600" dirty="0"/>
              <a:t>This school site should only show for people who have access to raypec.org.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4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2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7" name="Group 16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9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-140599" y="914972"/>
            <a:ext cx="6809412" cy="7155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40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Privacy &amp; Accuracy Issues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p. 3</a:t>
            </a:r>
            <a:endParaRPr lang="en-US" sz="405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052" y="1755237"/>
            <a:ext cx="675479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Keep your work anonymous.  Use first name and last name initial (or first 2 initials).</a:t>
            </a:r>
          </a:p>
          <a:p>
            <a:r>
              <a:rPr lang="en-US" sz="1350" dirty="0"/>
              <a:t>Don’t reveal personally identifiable information.  </a:t>
            </a:r>
          </a:p>
          <a:p>
            <a:r>
              <a:rPr lang="en-US" sz="1350" dirty="0"/>
              <a:t>This school site should only show for people who have access to raypec.org.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7575" t="28538" r="33611" b="18427"/>
          <a:stretch/>
        </p:blipFill>
        <p:spPr>
          <a:xfrm>
            <a:off x="179517" y="2500447"/>
            <a:ext cx="4051720" cy="330146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64" y="2494528"/>
            <a:ext cx="3977780" cy="336711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66192" y="4761899"/>
            <a:ext cx="697231" cy="421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/>
          <p:cNvSpPr/>
          <p:nvPr/>
        </p:nvSpPr>
        <p:spPr>
          <a:xfrm>
            <a:off x="7652149" y="4829744"/>
            <a:ext cx="697231" cy="421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761275" y="5250764"/>
            <a:ext cx="4696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 students do not have the public on web option</a:t>
            </a:r>
          </a:p>
        </p:txBody>
      </p:sp>
    </p:spTree>
    <p:extLst>
      <p:ext uri="{BB962C8B-B14F-4D97-AF65-F5344CB8AC3E}">
        <p14:creationId xmlns:p14="http://schemas.microsoft.com/office/powerpoint/2010/main" val="14801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8" name="Group 7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0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4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25806"/>
            <a:ext cx="669831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Management Tips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912" y="1133187"/>
            <a:ext cx="81090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ITEM 2:  Consider how you want to set up access for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Student pages.  GEAR…Manage Site…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Sharing &amp; </a:t>
            </a: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Permissions</a:t>
            </a: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The box you see below appears at the top right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corner of Sharing &amp; Permissions.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This is a great option to sharing an entire site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with students.  This would allow you to create a site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devoted to one project and each student(s) has access to one page.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7"/>
              </a:rPr>
              <a:t>https</a:t>
            </a:r>
            <a:r>
              <a:rPr lang="en-US" altLang="en-US" sz="20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7"/>
              </a:rPr>
              <a:t>://</a:t>
            </a: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7"/>
              </a:rPr>
              <a:t>support.google.com/sites/answer/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hlinkClick r:id="rId7"/>
              </a:rPr>
              <a:t>1387384?ref_topic=1387383&amp;rd=1</a:t>
            </a:r>
            <a:endParaRPr lang="en-US" altLang="en-US" sz="20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217" y="117524"/>
            <a:ext cx="4256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PREMADE TEMPLATES CAN CAUSE SECURITY ISSUES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2" y="4962557"/>
            <a:ext cx="8078744" cy="15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4" name="Group 13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6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0"/>
          <a:stretch/>
        </p:blipFill>
        <p:spPr>
          <a:xfrm>
            <a:off x="225442" y="1893089"/>
            <a:ext cx="7873868" cy="3778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29" y="198133"/>
            <a:ext cx="669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THEIR LINK in Google Classroom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7261" y="4324821"/>
            <a:ext cx="474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 If you want them to share their site</a:t>
            </a:r>
          </a:p>
          <a:p>
            <a:r>
              <a:rPr lang="en-US" dirty="0"/>
              <a:t>with the whole class, have them paste their</a:t>
            </a:r>
          </a:p>
          <a:p>
            <a:r>
              <a:rPr lang="en-US" dirty="0"/>
              <a:t>site address into the comment section too.</a:t>
            </a:r>
          </a:p>
        </p:txBody>
      </p:sp>
    </p:spTree>
    <p:extLst>
      <p:ext uri="{BB962C8B-B14F-4D97-AF65-F5344CB8AC3E}">
        <p14:creationId xmlns:p14="http://schemas.microsoft.com/office/powerpoint/2010/main" val="38759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3702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2" descr="https://developers.google.com/google-apps/sites/images/sites_gadge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364" r="100000">
                        <a14:foregroundMark x1="14909" y1="21500" x2="25091" y2="42000"/>
                        <a14:foregroundMark x1="8000" y1="46000" x2="28364" y2="73500"/>
                        <a14:foregroundMark x1="42909" y1="73000" x2="43636" y2="93500"/>
                        <a14:foregroundMark x1="49818" y1="57500" x2="33091" y2="57000"/>
                        <a14:foregroundMark x1="50182" y1="34000" x2="29818" y2="33000"/>
                        <a14:foregroundMark x1="57455" y1="70000" x2="49455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39" y="2116009"/>
            <a:ext cx="3557115" cy="25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sp>
          <p:nvSpPr>
            <p:cNvPr id="15" name="Rectangle 1"/>
            <p:cNvSpPr/>
            <p:nvPr/>
          </p:nvSpPr>
          <p:spPr>
            <a:xfrm>
              <a:off x="6528215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"/>
            <p:cNvSpPr/>
            <p:nvPr/>
          </p:nvSpPr>
          <p:spPr>
            <a:xfrm>
              <a:off x="6962294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"/>
            <p:cNvSpPr/>
            <p:nvPr/>
          </p:nvSpPr>
          <p:spPr>
            <a:xfrm>
              <a:off x="7673866" y="862714"/>
              <a:ext cx="1463160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7619103" y="857250"/>
              <a:ext cx="1156642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16561 w 2338552"/>
                <a:gd name="connsiteY2" fmla="*/ 32457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1941029 w 2338552"/>
                <a:gd name="connsiteY2" fmla="*/ 33600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1941029" y="3360085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" name="TextBox 3"/>
          <p:cNvSpPr txBox="1"/>
          <p:nvPr/>
        </p:nvSpPr>
        <p:spPr>
          <a:xfrm rot="21317129">
            <a:off x="158155" y="868373"/>
            <a:ext cx="7809780" cy="43396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Set the</a:t>
            </a:r>
          </a:p>
          <a:p>
            <a:pPr algn="ctr"/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2621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7693"/>
            <a:ext cx="3067379" cy="854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49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Table Tips</a:t>
            </a:r>
            <a:endParaRPr lang="en-US" sz="495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5579" y="281741"/>
            <a:ext cx="38795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</a:t>
            </a: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If you don’t see the pencil, be sure to </a:t>
            </a:r>
          </a:p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SAVE (if the blue SAVE box appears).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1765" y="2562203"/>
            <a:ext cx="3317883" cy="3403408"/>
            <a:chOff x="389742" y="1308869"/>
            <a:chExt cx="4423844" cy="4215576"/>
          </a:xfrm>
        </p:grpSpPr>
        <p:grpSp>
          <p:nvGrpSpPr>
            <p:cNvPr id="5" name="Group 4"/>
            <p:cNvGrpSpPr/>
            <p:nvPr/>
          </p:nvGrpSpPr>
          <p:grpSpPr>
            <a:xfrm>
              <a:off x="389742" y="1308869"/>
              <a:ext cx="4391808" cy="4215576"/>
              <a:chOff x="2855494" y="914400"/>
              <a:chExt cx="3834063" cy="370572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/>
              <a:srcRect l="16777" t="15624" r="43914" b="33717"/>
              <a:stretch/>
            </p:blipFill>
            <p:spPr>
              <a:xfrm>
                <a:off x="2855494" y="914400"/>
                <a:ext cx="3834063" cy="3705726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524500" y="2705100"/>
                <a:ext cx="1162050" cy="1915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876730" y="3649777"/>
              <a:ext cx="1936856" cy="886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Color in the</a:t>
              </a:r>
            </a:p>
            <a:p>
              <a:pPr algn="ctr"/>
              <a:r>
                <a:rPr lang="en-US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boxes to make</a:t>
              </a:r>
            </a:p>
            <a:p>
              <a:pPr algn="ctr"/>
              <a:r>
                <a:rPr lang="en-US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your table size.</a:t>
              </a:r>
            </a:p>
          </p:txBody>
        </p:sp>
        <p:sp>
          <p:nvSpPr>
            <p:cNvPr id="14" name="Up Arrow 13"/>
            <p:cNvSpPr/>
            <p:nvPr/>
          </p:nvSpPr>
          <p:spPr>
            <a:xfrm>
              <a:off x="3600450" y="3070462"/>
              <a:ext cx="362860" cy="55130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12086" y="4615119"/>
              <a:ext cx="2629353" cy="886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You can edit your</a:t>
              </a:r>
            </a:p>
            <a:p>
              <a:pPr algn="ctr"/>
              <a:r>
                <a:rPr lang="en-US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table by using choices</a:t>
              </a:r>
            </a:p>
            <a:p>
              <a:pPr algn="ctr"/>
              <a:r>
                <a:rPr lang="en-US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 right.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6213" y="1501687"/>
            <a:ext cx="60406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Pencil to edit your page.  Click where the table should appear.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" y="1699689"/>
            <a:ext cx="5761805" cy="92817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5228" y="2587935"/>
            <a:ext cx="499546" cy="36894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Oval 26"/>
          <p:cNvSpPr/>
          <p:nvPr/>
        </p:nvSpPr>
        <p:spPr>
          <a:xfrm>
            <a:off x="248102" y="2056303"/>
            <a:ext cx="1115844" cy="29494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31115" t="52578" r="45610" b="43974"/>
          <a:stretch/>
        </p:blipFill>
        <p:spPr>
          <a:xfrm>
            <a:off x="3536602" y="2587935"/>
            <a:ext cx="2185988" cy="24288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46563" y="2912557"/>
            <a:ext cx="2966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cell in table &amp; drag to resize.  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to each table.</a:t>
            </a:r>
          </a:p>
          <a:p>
            <a:pPr algn="ctr"/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add a picture, text, etc. to a cell,</a:t>
            </a:r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 it.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23" name="Group 22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30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2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63" y="1015663"/>
            <a:ext cx="832846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smtClean="0"/>
              <a:t>1</a:t>
            </a:r>
            <a:r>
              <a:rPr lang="en-US" sz="1600" dirty="0"/>
              <a:t>:  Simple…Loading Dock of all your work…(don’t link it to weebly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just have access to </a:t>
            </a:r>
            <a:r>
              <a:rPr lang="en-US" sz="1600" dirty="0" smtClean="0"/>
              <a:t>it.  Label </a:t>
            </a:r>
            <a:r>
              <a:rPr lang="en-US" sz="1600" dirty="0"/>
              <a:t>by group</a:t>
            </a:r>
          </a:p>
          <a:p>
            <a:endParaRPr lang="en-US" sz="1600" dirty="0"/>
          </a:p>
          <a:p>
            <a:r>
              <a:rPr lang="en-US" sz="1600" dirty="0"/>
              <a:t>2:  Art Gallery to display student work</a:t>
            </a:r>
          </a:p>
          <a:p>
            <a:endParaRPr lang="en-US" sz="1600" dirty="0"/>
          </a:p>
          <a:p>
            <a:r>
              <a:rPr lang="en-US" sz="1600" dirty="0"/>
              <a:t>3:  Shared sites for core subjects (i.e. all the 3</a:t>
            </a:r>
            <a:r>
              <a:rPr lang="en-US" sz="1600" baseline="30000" dirty="0"/>
              <a:t>rd</a:t>
            </a:r>
            <a:r>
              <a:rPr lang="en-US" sz="1600" dirty="0"/>
              <a:t> grade math in a building)</a:t>
            </a:r>
          </a:p>
          <a:p>
            <a:endParaRPr lang="en-US" sz="1600" dirty="0"/>
          </a:p>
          <a:p>
            <a:r>
              <a:rPr lang="en-US" sz="1600" dirty="0"/>
              <a:t>4:  For presentations within or outside the district that you don’t want to link to main site.</a:t>
            </a:r>
          </a:p>
          <a:p>
            <a:endParaRPr lang="en-US" sz="1600" dirty="0"/>
          </a:p>
          <a:p>
            <a:r>
              <a:rPr lang="en-US" sz="1600" dirty="0"/>
              <a:t>5:  Create a site for your classroom.</a:t>
            </a:r>
          </a:p>
          <a:p>
            <a:endParaRPr lang="en-US" sz="700" dirty="0"/>
          </a:p>
          <a:p>
            <a:endParaRPr lang="en-US" sz="1600" dirty="0"/>
          </a:p>
          <a:p>
            <a:r>
              <a:rPr lang="en-US" sz="1600" dirty="0"/>
              <a:t>I already have Weebly…why do I need Google.</a:t>
            </a:r>
          </a:p>
          <a:p>
            <a:endParaRPr lang="en-US" sz="1600" dirty="0"/>
          </a:p>
          <a:p>
            <a:r>
              <a:rPr lang="en-US" sz="1600" dirty="0"/>
              <a:t>Weebly and Google can merge together to suit your particular needs.  </a:t>
            </a:r>
          </a:p>
          <a:p>
            <a:r>
              <a:rPr lang="en-US" sz="1600" dirty="0"/>
              <a:t>Primarily the reason is…</a:t>
            </a:r>
          </a:p>
          <a:p>
            <a:r>
              <a:rPr lang="en-US" sz="1600" dirty="0"/>
              <a:t>to allow students the opportunity to create web pages for projects, </a:t>
            </a:r>
          </a:p>
          <a:p>
            <a:r>
              <a:rPr lang="en-US" sz="1600" dirty="0"/>
              <a:t>portfolios of their work, etc</a:t>
            </a:r>
            <a:r>
              <a:rPr lang="en-US" sz="1600" dirty="0" smtClean="0"/>
              <a:t>.  Weebly is +13 and Google sites is not.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51375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Google Sites</a:t>
            </a:r>
            <a:endParaRPr lang="en-US" sz="6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847125">
            <a:off x="4215716" y="395133"/>
            <a:ext cx="26645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use Google Sites?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6" name="Group 5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8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349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570" y="10796"/>
            <a:ext cx="3596015" cy="854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49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Table Tips 2 </a:t>
            </a:r>
            <a:endParaRPr lang="en-US" sz="495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7312" y="154556"/>
            <a:ext cx="28762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an invisible/NO border</a:t>
            </a:r>
          </a:p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 Table or have SOME borders.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765" y="1704329"/>
            <a:ext cx="1341272" cy="514350"/>
            <a:chOff x="453218" y="1260058"/>
            <a:chExt cx="1788362" cy="6858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03" r="76721" b="15282"/>
            <a:stretch/>
          </p:blipFill>
          <p:spPr>
            <a:xfrm>
              <a:off x="453218" y="1260058"/>
              <a:ext cx="1788362" cy="685800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603503" y="1368226"/>
              <a:ext cx="1487792" cy="39326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31115" t="52578" r="45610" b="43974"/>
          <a:stretch/>
        </p:blipFill>
        <p:spPr>
          <a:xfrm>
            <a:off x="3079439" y="1911945"/>
            <a:ext cx="3410802" cy="37897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6914" y="1587038"/>
            <a:ext cx="52146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where you want table to start.  Make your table.</a:t>
            </a:r>
          </a:p>
          <a:p>
            <a:pPr algn="ctr"/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HTML.  See the HTML code for table.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 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&lt;table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border="1" bordercolor="#888" cellspacing="0" style</a:t>
            </a:r>
          </a:p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="border-collapse:collapse;border-color:rgb</a:t>
            </a:r>
          </a:p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(136,136,136);border-width:1px“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 Delete part in red.  &lt;border&gt;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great if you want have a more professional layout.  Click SAVE.</a:t>
            </a:r>
          </a:p>
          <a:p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84360" t="24434" r="9977" b="72352"/>
          <a:stretch/>
        </p:blipFill>
        <p:spPr>
          <a:xfrm>
            <a:off x="141327" y="2947308"/>
            <a:ext cx="1262148" cy="537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14744" t="18750" r="79437" b="76860"/>
          <a:stretch/>
        </p:blipFill>
        <p:spPr>
          <a:xfrm>
            <a:off x="121064" y="2315144"/>
            <a:ext cx="1321973" cy="538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1570" y="1681138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544" y="2290923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2166" y="2947307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327" y="3976214"/>
            <a:ext cx="3628366" cy="19620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  <a:latin typeface="Verdana" panose="020B0604030504040204" pitchFamily="34" charset="0"/>
              </a:rPr>
              <a:t>TABLE TAG INFO</a:t>
            </a:r>
          </a:p>
          <a:p>
            <a:r>
              <a:rPr lang="en-US" sz="1350" b="1" dirty="0">
                <a:solidFill>
                  <a:srgbClr val="000000"/>
                </a:solidFill>
                <a:latin typeface="Verdana" panose="020B0604030504040204" pitchFamily="34" charset="0"/>
              </a:rPr>
              <a:t>&lt;table&gt;</a:t>
            </a:r>
            <a:r>
              <a:rPr lang="en-US" sz="1350" dirty="0">
                <a:solidFill>
                  <a:srgbClr val="000000"/>
                </a:solidFill>
                <a:latin typeface="Verdana" panose="020B0604030504040204" pitchFamily="34" charset="0"/>
              </a:rPr>
              <a:t>:  starts table.</a:t>
            </a:r>
          </a:p>
          <a:p>
            <a:r>
              <a:rPr lang="en-US" sz="1350" b="1" dirty="0">
                <a:solidFill>
                  <a:srgbClr val="000000"/>
                </a:solidFill>
                <a:latin typeface="Verdana" panose="020B0604030504040204" pitchFamily="34" charset="0"/>
              </a:rPr>
              <a:t>&lt;tr&gt;</a:t>
            </a:r>
            <a:r>
              <a:rPr lang="en-US" sz="1350" dirty="0">
                <a:solidFill>
                  <a:srgbClr val="000000"/>
                </a:solidFill>
                <a:latin typeface="Verdana" panose="020B0604030504040204" pitchFamily="34" charset="0"/>
              </a:rPr>
              <a:t> :  table row-how table is divided.</a:t>
            </a:r>
          </a:p>
          <a:p>
            <a:r>
              <a:rPr lang="en-US" sz="1350" b="1" dirty="0">
                <a:solidFill>
                  <a:srgbClr val="000000"/>
                </a:solidFill>
                <a:latin typeface="Verdana" panose="020B0604030504040204" pitchFamily="34" charset="0"/>
              </a:rPr>
              <a:t>&lt;td&gt; :  </a:t>
            </a:r>
            <a:r>
              <a:rPr lang="en-US" sz="1350" dirty="0">
                <a:solidFill>
                  <a:srgbClr val="000000"/>
                </a:solidFill>
                <a:latin typeface="Verdana" panose="020B0604030504040204" pitchFamily="34" charset="0"/>
              </a:rPr>
              <a:t>delineates table data</a:t>
            </a:r>
          </a:p>
          <a:p>
            <a:r>
              <a:rPr lang="en-US" sz="1350" b="1" dirty="0">
                <a:solidFill>
                  <a:srgbClr val="000000"/>
                </a:solidFill>
                <a:latin typeface="Verdana" panose="020B0604030504040204" pitchFamily="34" charset="0"/>
              </a:rPr>
              <a:t>&lt;th&gt; :  </a:t>
            </a:r>
            <a:r>
              <a:rPr lang="en-US" sz="1350" dirty="0">
                <a:solidFill>
                  <a:srgbClr val="000000"/>
                </a:solidFill>
                <a:latin typeface="Verdana" panose="020B0604030504040204" pitchFamily="34" charset="0"/>
              </a:rPr>
              <a:t>table headings</a:t>
            </a:r>
          </a:p>
          <a:p>
            <a:r>
              <a:rPr lang="en-US" sz="1350" dirty="0">
                <a:solidFill>
                  <a:srgbClr val="000000"/>
                </a:solidFill>
                <a:latin typeface="Verdana" panose="020B0604030504040204" pitchFamily="34" charset="0"/>
              </a:rPr>
              <a:t>&lt;caption&gt;: table caption</a:t>
            </a:r>
          </a:p>
          <a:p>
            <a:r>
              <a:rPr lang="en-US" sz="1350" b="1" dirty="0">
                <a:solidFill>
                  <a:srgbClr val="000000"/>
                </a:solidFill>
                <a:latin typeface="Verdana" panose="020B0604030504040204" pitchFamily="34" charset="0"/>
              </a:rPr>
              <a:t>Attribute:  </a:t>
            </a:r>
            <a:r>
              <a:rPr lang="en-US" sz="1350" dirty="0">
                <a:solidFill>
                  <a:srgbClr val="000000"/>
                </a:solidFill>
                <a:latin typeface="Verdana" panose="020B0604030504040204" pitchFamily="34" charset="0"/>
              </a:rPr>
              <a:t>border (tells you style &amp; #)</a:t>
            </a:r>
          </a:p>
          <a:p>
            <a:r>
              <a:rPr lang="en-US" sz="1350" b="1" dirty="0">
                <a:solidFill>
                  <a:srgbClr val="000000"/>
                </a:solidFill>
                <a:latin typeface="Verdana" panose="020B0604030504040204" pitchFamily="34" charset="0"/>
              </a:rPr>
              <a:t>CSS Border</a:t>
            </a:r>
            <a:r>
              <a:rPr lang="en-US" sz="1350" dirty="0">
                <a:solidFill>
                  <a:srgbClr val="000000"/>
                </a:solidFill>
                <a:latin typeface="Verdana" panose="020B0604030504040204" pitchFamily="34" charset="0"/>
              </a:rPr>
              <a:t>: (different measure)</a:t>
            </a:r>
          </a:p>
          <a:p>
            <a:r>
              <a:rPr lang="en-US" sz="1350" dirty="0"/>
              <a:t>table, th, td { border: 1px solid black; }</a:t>
            </a:r>
            <a:endParaRPr lang="en-US" sz="135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22" name="Group 2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26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0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5663762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Prepare &amp; Plan</a:t>
            </a:r>
            <a:endParaRPr lang="en-US" sz="6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718" y="1719181"/>
            <a:ext cx="74270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Preparation and planning is the key for a great web site.</a:t>
            </a:r>
          </a:p>
          <a:p>
            <a:endParaRPr lang="en-US" dirty="0"/>
          </a:p>
          <a:p>
            <a:r>
              <a:rPr lang="en-US" b="1" dirty="0"/>
              <a:t>Students and/or teachers</a:t>
            </a:r>
          </a:p>
          <a:p>
            <a:r>
              <a:rPr lang="en-US" dirty="0"/>
              <a:t>Make a list of 10 things you believe you should have on your website.</a:t>
            </a:r>
          </a:p>
          <a:p>
            <a:r>
              <a:rPr lang="en-US" dirty="0"/>
              <a:t>Look at other websites similar to the one you want to make for ideas.</a:t>
            </a:r>
          </a:p>
          <a:p>
            <a:r>
              <a:rPr lang="en-US" dirty="0"/>
              <a:t>Decide if you can fit those 10 things on 3 pages.</a:t>
            </a:r>
          </a:p>
          <a:p>
            <a:r>
              <a:rPr lang="en-US" dirty="0"/>
              <a:t>Anything left over on the list goes to your WISH list.  This list</a:t>
            </a:r>
          </a:p>
          <a:p>
            <a:r>
              <a:rPr lang="en-US" dirty="0"/>
              <a:t>will help you make your next plan. You should focus on launching</a:t>
            </a:r>
          </a:p>
          <a:p>
            <a:r>
              <a:rPr lang="en-US" dirty="0"/>
              <a:t>Your site.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4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0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4212" y="727499"/>
            <a:ext cx="572116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you need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946" y="1973816"/>
            <a:ext cx="72442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 account-not required, but easier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plan…how do you plan to use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supplies do you need to collect or make?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really smart to create a G sites folder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web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you develop. 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you can quickly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everything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you’ve loaded the images, files,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move those to a sub folder marked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loaded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4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0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4212" y="727499"/>
            <a:ext cx="499245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Helpful Sites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251" y="1569210"/>
            <a:ext cx="73594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Google Apps Learning Center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Everything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Google Sites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Videos &amp; more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Google Sites Learning Center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Domain Names options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JS Google Sites Help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HTML W3 Schools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(Advanced)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Raukar Google Sites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Customize Site Logo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How to replace pictures with your own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Replace a calendar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Copy Google site to different account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Delete a post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Great Templates from Google Sites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Free Templates for Google through Wix-+13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Change Site logo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/>
              </a:rPr>
              <a:t>Edit Site Layout &amp; Customization 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13:57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Change Google Sites Background Image 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Create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a Google Site 2015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 14:50    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Change background image 2 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6:48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Color Palette ideas for site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Google Sites Layout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12:06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/>
              </a:rPr>
              <a:t>BONUS Teacher Tech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/>
              </a:rPr>
              <a:t>Getting Started with Google Sites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32:54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713" y="7158038"/>
            <a:ext cx="4419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https://sites.google.com/site/sitetemplateinfo/home</a:t>
            </a:r>
          </a:p>
        </p:txBody>
      </p:sp>
    </p:spTree>
    <p:extLst>
      <p:ext uri="{BB962C8B-B14F-4D97-AF65-F5344CB8AC3E}">
        <p14:creationId xmlns:p14="http://schemas.microsoft.com/office/powerpoint/2010/main" val="26430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604" y="1058261"/>
            <a:ext cx="1584088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FEATURES:</a:t>
            </a:r>
          </a:p>
          <a:p>
            <a:endParaRPr lang="en-US" sz="1350" dirty="0"/>
          </a:p>
          <a:p>
            <a:r>
              <a:rPr lang="en-US" sz="1350" dirty="0"/>
              <a:t>Why Google Sites?</a:t>
            </a:r>
          </a:p>
          <a:p>
            <a:r>
              <a:rPr lang="en-US" sz="1350" dirty="0"/>
              <a:t>Examples</a:t>
            </a:r>
          </a:p>
          <a:p>
            <a:r>
              <a:rPr lang="en-US" sz="1350" dirty="0"/>
              <a:t>Templates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295604" y="2228871"/>
            <a:ext cx="6357445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DISTRICT SCHOOL GOOGLE SITES</a:t>
            </a:r>
          </a:p>
          <a:p>
            <a:r>
              <a:rPr lang="en-US" sz="1350" dirty="0">
                <a:hlinkClick r:id="rId2"/>
              </a:rPr>
              <a:t>https://sites.google.com/site/appsforeducationresources/teacher-school-google-sites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Education Google Site Template</a:t>
            </a:r>
          </a:p>
          <a:p>
            <a:r>
              <a:rPr lang="en-US" sz="1350" dirty="0">
                <a:hlinkClick r:id="rId3"/>
              </a:rPr>
              <a:t>http://www.juliesharma.com/teaching/educationgooglesitetemplate</a:t>
            </a:r>
            <a:endParaRPr lang="en-US" sz="1350" dirty="0"/>
          </a:p>
          <a:p>
            <a:r>
              <a:rPr lang="en-US" sz="1350" dirty="0"/>
              <a:t>Helpful ways to make a good classroom page</a:t>
            </a:r>
          </a:p>
          <a:p>
            <a:r>
              <a:rPr lang="en-US" sz="1350" dirty="0">
                <a:hlinkClick r:id="rId4"/>
              </a:rPr>
              <a:t>https://www.edsurge.com/news/2015-07-08-how-to-expertly-organize-your-classroom-with-google-sites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Sample 1 </a:t>
            </a:r>
            <a:r>
              <a:rPr lang="en-US" sz="1350" dirty="0">
                <a:hlinkClick r:id="rId5"/>
              </a:rPr>
              <a:t>https://sites.google.com/site/kstfsampleone/</a:t>
            </a:r>
            <a:endParaRPr lang="en-US" sz="1350" dirty="0"/>
          </a:p>
          <a:p>
            <a:r>
              <a:rPr lang="en-US" sz="1350" dirty="0"/>
              <a:t>Sample 2 </a:t>
            </a:r>
            <a:r>
              <a:rPr lang="en-US" sz="1350" dirty="0">
                <a:hlinkClick r:id="rId6"/>
              </a:rPr>
              <a:t>https://sites.google.com/site/kstfsampletwo/</a:t>
            </a:r>
            <a:endParaRPr lang="en-US" sz="1350" dirty="0"/>
          </a:p>
          <a:p>
            <a:r>
              <a:rPr lang="en-US" sz="1350" dirty="0"/>
              <a:t>Sample 3 </a:t>
            </a:r>
            <a:r>
              <a:rPr lang="en-US" sz="1350" dirty="0">
                <a:hlinkClick r:id="rId7"/>
              </a:rPr>
              <a:t>https://sites.google.com/site/kstfsamplethree/</a:t>
            </a:r>
            <a:endParaRPr lang="en-US" sz="1350" dirty="0"/>
          </a:p>
          <a:p>
            <a:r>
              <a:rPr lang="en-US" sz="1350" dirty="0"/>
              <a:t>Follow Molly </a:t>
            </a:r>
            <a:r>
              <a:rPr lang="en-US" sz="1350" dirty="0">
                <a:hlinkClick r:id="rId8"/>
              </a:rPr>
              <a:t>https://sites.google.com/site/mydigitalfootprint//google-sites-template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** </a:t>
            </a:r>
            <a:r>
              <a:rPr lang="en-US" sz="1350" dirty="0">
                <a:hlinkClick r:id="rId9"/>
              </a:rPr>
              <a:t>http://www.slideshare.net/MarlenaHebern/easy-google-sites-tips-and-tricks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29251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8" name="Group 17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20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3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528215" y="0"/>
            <a:ext cx="2608811" cy="6858000"/>
            <a:chOff x="6528215" y="862714"/>
            <a:chExt cx="2608811" cy="5148964"/>
          </a:xfrm>
        </p:grpSpPr>
        <p:grpSp>
          <p:nvGrpSpPr>
            <p:cNvPr id="13" name="Group 12"/>
            <p:cNvGrpSpPr/>
            <p:nvPr/>
          </p:nvGrpSpPr>
          <p:grpSpPr>
            <a:xfrm>
              <a:off x="6528215" y="868178"/>
              <a:ext cx="2436750" cy="5143500"/>
              <a:chOff x="6528215" y="868178"/>
              <a:chExt cx="2436750" cy="5143500"/>
            </a:xfrm>
          </p:grpSpPr>
          <p:sp>
            <p:nvSpPr>
              <p:cNvPr id="15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211051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4" name="Rectangle 1"/>
            <p:cNvSpPr/>
            <p:nvPr/>
          </p:nvSpPr>
          <p:spPr>
            <a:xfrm>
              <a:off x="7673866" y="862714"/>
              <a:ext cx="1463160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976" y="791311"/>
            <a:ext cx="5663762" cy="3924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124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Google</a:t>
            </a:r>
            <a:r>
              <a:rPr lang="en-US" sz="1245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Sites</a:t>
            </a:r>
          </a:p>
        </p:txBody>
      </p:sp>
      <p:sp>
        <p:nvSpPr>
          <p:cNvPr id="5" name="TextBox 4"/>
          <p:cNvSpPr txBox="1"/>
          <p:nvPr/>
        </p:nvSpPr>
        <p:spPr>
          <a:xfrm rot="20292939">
            <a:off x="-10394" y="2256888"/>
            <a:ext cx="280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Set your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686" y="4623238"/>
            <a:ext cx="3035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 Raukar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@raukon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debbie.raukar@raypec.org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debbieraukar@yahoo.com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80" y="1313272"/>
            <a:ext cx="3115853" cy="31158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4377" y="4623238"/>
            <a:ext cx="226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Raukar.weebly.com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8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5" name="Group 14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7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443586" y="25258"/>
            <a:ext cx="354940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Plan It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022632">
            <a:off x="250920" y="-18588"/>
            <a:ext cx="839831" cy="1015663"/>
            <a:chOff x="2417254" y="1914545"/>
            <a:chExt cx="1119774" cy="1354218"/>
          </a:xfrm>
        </p:grpSpPr>
        <p:sp>
          <p:nvSpPr>
            <p:cNvPr id="2" name="Oval 1"/>
            <p:cNvSpPr/>
            <p:nvPr/>
          </p:nvSpPr>
          <p:spPr>
            <a:xfrm>
              <a:off x="2417254" y="2133600"/>
              <a:ext cx="1119774" cy="111977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7940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9359" y="1914545"/>
              <a:ext cx="637017" cy="135421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431800" h="203200"/>
            </a:sp3d>
          </p:spPr>
          <p:txBody>
            <a:bodyPr wrap="square" rtlCol="0">
              <a:spAutoFit/>
              <a:sp3d>
                <a:bevelT w="431800" h="203200"/>
              </a:sp3d>
            </a:bodyPr>
            <a:lstStyle/>
            <a:p>
              <a:r>
                <a:rPr lang="en-US" sz="600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1</a:t>
              </a:r>
              <a:endParaRPr lang="en-US" sz="60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4697" y="2387456"/>
            <a:ext cx="718241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Decide theme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Decide colors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Collect images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site name (a-z, A-Z, 0-9)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Brainstorm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Three Pages to start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Dream Pages (future)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Collect links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Make a folder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GSites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Sub folder…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DOWNLOADED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Blog pages? Calendar? Art Gallery? File Cabinet?</a:t>
            </a:r>
          </a:p>
        </p:txBody>
      </p:sp>
      <p:sp>
        <p:nvSpPr>
          <p:cNvPr id="13" name="TextBox 12"/>
          <p:cNvSpPr txBox="1"/>
          <p:nvPr/>
        </p:nvSpPr>
        <p:spPr>
          <a:xfrm rot="20997414">
            <a:off x="2601882" y="853030"/>
            <a:ext cx="393710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DancingEgypt" panose="02020600000000000000" pitchFamily="18" charset="0"/>
              </a:rPr>
              <a:t>Purpose of Site?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Educational, Promotional,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Professional?  Audience?</a:t>
            </a:r>
          </a:p>
        </p:txBody>
      </p:sp>
      <p:sp>
        <p:nvSpPr>
          <p:cNvPr id="14" name="TextBox 13"/>
          <p:cNvSpPr txBox="1"/>
          <p:nvPr/>
        </p:nvSpPr>
        <p:spPr>
          <a:xfrm rot="21298789">
            <a:off x="4613814" y="2196956"/>
            <a:ext cx="3280065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DancingEgypt" panose="02020600000000000000" pitchFamily="18" charset="0"/>
              </a:rPr>
              <a:t>Consider…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GLEs, FAQs, 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pictures,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want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codes, widgets…</a:t>
            </a:r>
          </a:p>
        </p:txBody>
      </p:sp>
    </p:spTree>
    <p:extLst>
      <p:ext uri="{BB962C8B-B14F-4D97-AF65-F5344CB8AC3E}">
        <p14:creationId xmlns:p14="http://schemas.microsoft.com/office/powerpoint/2010/main" val="5294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39" name="Group 38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41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19537" y="-21695"/>
            <a:ext cx="354940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Folder 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022632">
            <a:off x="107806" y="-96995"/>
            <a:ext cx="839831" cy="1015663"/>
            <a:chOff x="2133008" y="1892504"/>
            <a:chExt cx="1119774" cy="1354218"/>
          </a:xfrm>
        </p:grpSpPr>
        <p:sp>
          <p:nvSpPr>
            <p:cNvPr id="2" name="Oval 1"/>
            <p:cNvSpPr/>
            <p:nvPr/>
          </p:nvSpPr>
          <p:spPr>
            <a:xfrm>
              <a:off x="2133008" y="2111559"/>
              <a:ext cx="1119774" cy="111977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7940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5113" y="1892504"/>
              <a:ext cx="637017" cy="135421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431800" h="203200"/>
            </a:sp3d>
          </p:spPr>
          <p:txBody>
            <a:bodyPr wrap="square" rtlCol="0">
              <a:spAutoFit/>
              <a:sp3d>
                <a:bevelT w="431800" h="203200"/>
              </a:sp3d>
            </a:bodyPr>
            <a:lstStyle/>
            <a:p>
              <a:r>
                <a:rPr lang="en-US" sz="600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1</a:t>
              </a:r>
              <a:endParaRPr lang="en-US" sz="60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3" y="1867428"/>
            <a:ext cx="2245259" cy="558748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83" y="152826"/>
            <a:ext cx="2214978" cy="72326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2856" t="29849" r="85614" b="62113"/>
          <a:stretch/>
        </p:blipFill>
        <p:spPr>
          <a:xfrm>
            <a:off x="92192" y="2563275"/>
            <a:ext cx="2258410" cy="83163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l="34536" t="38470" r="34591" b="38686"/>
          <a:stretch/>
        </p:blipFill>
        <p:spPr>
          <a:xfrm>
            <a:off x="92192" y="3467089"/>
            <a:ext cx="2258410" cy="1193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l="34698" t="38901" r="34752" b="38039"/>
          <a:stretch/>
        </p:blipFill>
        <p:spPr>
          <a:xfrm>
            <a:off x="105343" y="4713913"/>
            <a:ext cx="2277838" cy="128956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96172" y="5091832"/>
            <a:ext cx="19800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SITES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57" y="1851141"/>
            <a:ext cx="2361043" cy="709418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48" y="2632742"/>
            <a:ext cx="1523321" cy="17826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84891" y="1794975"/>
            <a:ext cx="16866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folder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/>
          <a:srcRect l="2856" t="29849" r="85614" b="62113"/>
          <a:stretch/>
        </p:blipFill>
        <p:spPr>
          <a:xfrm>
            <a:off x="2531829" y="4527066"/>
            <a:ext cx="2365100" cy="831631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36" name="Group 35"/>
          <p:cNvGrpSpPr/>
          <p:nvPr/>
        </p:nvGrpSpPr>
        <p:grpSpPr>
          <a:xfrm>
            <a:off x="4963295" y="1735596"/>
            <a:ext cx="2377483" cy="1277008"/>
            <a:chOff x="6916141" y="1301182"/>
            <a:chExt cx="3169977" cy="17026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/>
            <a:srcRect l="34375" t="38470" r="34591" b="38254"/>
            <a:stretch/>
          </p:blipFill>
          <p:spPr>
            <a:xfrm>
              <a:off x="6916141" y="1301182"/>
              <a:ext cx="3169977" cy="17026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105312" y="1841495"/>
              <a:ext cx="269302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DOWNLOADED</a:t>
              </a:r>
            </a:p>
          </p:txBody>
        </p:sp>
      </p:grp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70" y="3110277"/>
            <a:ext cx="2372460" cy="124576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13185" y="5505925"/>
            <a:ext cx="53976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It is a really good idea to create a folder to store all your pictures,</a:t>
            </a:r>
          </a:p>
          <a:p>
            <a:r>
              <a:rPr lang="en-US" sz="1350" dirty="0"/>
              <a:t>Files, links, etc. for Google Sites.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378373" y="2334510"/>
            <a:ext cx="459842" cy="31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0" name="Down Arrow 29"/>
          <p:cNvSpPr/>
          <p:nvPr/>
        </p:nvSpPr>
        <p:spPr>
          <a:xfrm>
            <a:off x="775930" y="3298247"/>
            <a:ext cx="459842" cy="31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1" name="Down Arrow 30"/>
          <p:cNvSpPr/>
          <p:nvPr/>
        </p:nvSpPr>
        <p:spPr>
          <a:xfrm>
            <a:off x="1262306" y="4555998"/>
            <a:ext cx="459842" cy="31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2" name="Down Arrow 31"/>
          <p:cNvSpPr/>
          <p:nvPr/>
        </p:nvSpPr>
        <p:spPr>
          <a:xfrm>
            <a:off x="2832253" y="2401213"/>
            <a:ext cx="459842" cy="31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3" name="Down Arrow 32"/>
          <p:cNvSpPr/>
          <p:nvPr/>
        </p:nvSpPr>
        <p:spPr>
          <a:xfrm>
            <a:off x="2614782" y="4369151"/>
            <a:ext cx="459842" cy="31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Down Arrow 33"/>
          <p:cNvSpPr/>
          <p:nvPr/>
        </p:nvSpPr>
        <p:spPr>
          <a:xfrm>
            <a:off x="5263056" y="2930270"/>
            <a:ext cx="459842" cy="31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6"/>
          <a:srcRect l="3502" t="29418" r="71606" b="50970"/>
          <a:stretch/>
        </p:blipFill>
        <p:spPr>
          <a:xfrm>
            <a:off x="4996743" y="4404875"/>
            <a:ext cx="1820918" cy="1075997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>
            <a:off x="5697974" y="4171189"/>
            <a:ext cx="459842" cy="31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236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50" name="Group 49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52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87533" y="-129240"/>
            <a:ext cx="5598137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Plan </a:t>
            </a:r>
            <a:r>
              <a:rPr lang="en-US" sz="40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It-Page Types</a:t>
            </a:r>
            <a:endParaRPr lang="en-US" sz="405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022632">
            <a:off x="167236" y="64320"/>
            <a:ext cx="839831" cy="854083"/>
            <a:chOff x="2417254" y="2114597"/>
            <a:chExt cx="1119774" cy="1138777"/>
          </a:xfrm>
        </p:grpSpPr>
        <p:sp>
          <p:nvSpPr>
            <p:cNvPr id="2" name="Oval 1"/>
            <p:cNvSpPr/>
            <p:nvPr/>
          </p:nvSpPr>
          <p:spPr>
            <a:xfrm>
              <a:off x="2417254" y="2133600"/>
              <a:ext cx="1119774" cy="111977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7940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9359" y="2114597"/>
              <a:ext cx="807040" cy="9541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431800" h="203200"/>
            </a:sp3d>
          </p:spPr>
          <p:txBody>
            <a:bodyPr wrap="square" rtlCol="0">
              <a:spAutoFit/>
              <a:sp3d>
                <a:bevelT w="431800" h="203200"/>
              </a:sp3d>
            </a:bodyPr>
            <a:lstStyle/>
            <a:p>
              <a:r>
                <a:rPr lang="en-US" sz="405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1</a:t>
              </a:r>
              <a:r>
                <a:rPr lang="en-US" sz="240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a</a:t>
              </a:r>
              <a:endParaRPr lang="en-US" sz="24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20977910">
            <a:off x="415750" y="1080195"/>
            <a:ext cx="226607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Web Pages</a:t>
            </a:r>
          </a:p>
        </p:txBody>
      </p:sp>
      <p:sp>
        <p:nvSpPr>
          <p:cNvPr id="16" name="TextBox 15"/>
          <p:cNvSpPr txBox="1"/>
          <p:nvPr/>
        </p:nvSpPr>
        <p:spPr>
          <a:xfrm rot="876820">
            <a:off x="4772388" y="1142708"/>
            <a:ext cx="29514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Announcements</a:t>
            </a:r>
          </a:p>
        </p:txBody>
      </p:sp>
      <p:sp>
        <p:nvSpPr>
          <p:cNvPr id="17" name="TextBox 16"/>
          <p:cNvSpPr txBox="1"/>
          <p:nvPr/>
        </p:nvSpPr>
        <p:spPr>
          <a:xfrm rot="20606958">
            <a:off x="-6177" y="3524357"/>
            <a:ext cx="25270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File Cabinet</a:t>
            </a:r>
          </a:p>
        </p:txBody>
      </p:sp>
      <p:sp>
        <p:nvSpPr>
          <p:cNvPr id="18" name="TextBox 17"/>
          <p:cNvSpPr txBox="1"/>
          <p:nvPr/>
        </p:nvSpPr>
        <p:spPr>
          <a:xfrm rot="270396">
            <a:off x="3726137" y="3415894"/>
            <a:ext cx="21195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List Page</a:t>
            </a:r>
          </a:p>
        </p:txBody>
      </p:sp>
      <p:sp>
        <p:nvSpPr>
          <p:cNvPr id="19" name="TextBox 18"/>
          <p:cNvSpPr txBox="1"/>
          <p:nvPr/>
        </p:nvSpPr>
        <p:spPr>
          <a:xfrm rot="20943568">
            <a:off x="1662760" y="4895029"/>
            <a:ext cx="2382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Start Page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180" y="6212200"/>
            <a:ext cx="58721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Page (another name for Home Page)</a:t>
            </a:r>
          </a:p>
        </p:txBody>
      </p:sp>
      <p:sp>
        <p:nvSpPr>
          <p:cNvPr id="21" name="TextBox 20"/>
          <p:cNvSpPr txBox="1"/>
          <p:nvPr/>
        </p:nvSpPr>
        <p:spPr>
          <a:xfrm rot="21104531">
            <a:off x="508420" y="1675984"/>
            <a:ext cx="26773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 documents, format, </a:t>
            </a: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layout</a:t>
            </a:r>
          </a:p>
        </p:txBody>
      </p:sp>
      <p:sp>
        <p:nvSpPr>
          <p:cNvPr id="22" name="TextBox 21"/>
          <p:cNvSpPr txBox="1"/>
          <p:nvPr/>
        </p:nvSpPr>
        <p:spPr>
          <a:xfrm rot="969862">
            <a:off x="4478008" y="1775757"/>
            <a:ext cx="31662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blog, posts chronologically</a:t>
            </a: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or meeting notes, </a:t>
            </a: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schedule, etc.</a:t>
            </a:r>
          </a:p>
        </p:txBody>
      </p:sp>
      <p:sp>
        <p:nvSpPr>
          <p:cNvPr id="23" name="TextBox 22"/>
          <p:cNvSpPr txBox="1"/>
          <p:nvPr/>
        </p:nvSpPr>
        <p:spPr>
          <a:xfrm rot="20700000">
            <a:off x="256790" y="4006079"/>
            <a:ext cx="3009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page devoted to storing</a:t>
            </a: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documents, files, etc.</a:t>
            </a:r>
          </a:p>
        </p:txBody>
      </p:sp>
      <p:sp>
        <p:nvSpPr>
          <p:cNvPr id="24" name="TextBox 23"/>
          <p:cNvSpPr txBox="1"/>
          <p:nvPr/>
        </p:nvSpPr>
        <p:spPr>
          <a:xfrm rot="398724">
            <a:off x="3464051" y="4143546"/>
            <a:ext cx="34628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lists of info sorted by column</a:t>
            </a:r>
          </a:p>
        </p:txBody>
      </p:sp>
      <p:sp>
        <p:nvSpPr>
          <p:cNvPr id="25" name="TextBox 24"/>
          <p:cNvSpPr txBox="1"/>
          <p:nvPr/>
        </p:nvSpPr>
        <p:spPr>
          <a:xfrm rot="21071896">
            <a:off x="1510634" y="5437462"/>
            <a:ext cx="37305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page with personalized gadgets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2697718"/>
            <a:ext cx="9036078" cy="497518"/>
            <a:chOff x="0" y="3023123"/>
            <a:chExt cx="11100348" cy="804428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0" y="3030448"/>
              <a:ext cx="5539917" cy="797103"/>
              <a:chOff x="1488123" y="3341391"/>
              <a:chExt cx="5539917" cy="797103"/>
            </a:xfrm>
          </p:grpSpPr>
          <p:sp>
            <p:nvSpPr>
              <p:cNvPr id="39" name="Freeform 38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8" name="Group 27"/>
            <p:cNvGrpSpPr/>
            <p:nvPr userDrawn="1"/>
          </p:nvGrpSpPr>
          <p:grpSpPr>
            <a:xfrm>
              <a:off x="5560431" y="3023123"/>
              <a:ext cx="5539917" cy="797103"/>
              <a:chOff x="1488123" y="3341391"/>
              <a:chExt cx="5539917" cy="797103"/>
            </a:xfrm>
          </p:grpSpPr>
          <p:sp>
            <p:nvSpPr>
              <p:cNvPr id="29" name="Freeform 28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Oval 29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Oval 30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Oval 32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59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50" name="Group 49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52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74405" y="-159924"/>
            <a:ext cx="654215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Plan how to Use it</a:t>
            </a:r>
            <a:endParaRPr lang="en-US" sz="405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022632">
            <a:off x="171743" y="182504"/>
            <a:ext cx="839831" cy="854083"/>
            <a:chOff x="2417254" y="2114597"/>
            <a:chExt cx="1119774" cy="1138777"/>
          </a:xfrm>
        </p:grpSpPr>
        <p:sp>
          <p:nvSpPr>
            <p:cNvPr id="2" name="Oval 1"/>
            <p:cNvSpPr/>
            <p:nvPr/>
          </p:nvSpPr>
          <p:spPr>
            <a:xfrm>
              <a:off x="2417254" y="2133600"/>
              <a:ext cx="1119774" cy="111977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7940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9359" y="2114597"/>
              <a:ext cx="807040" cy="9541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431800" h="203200"/>
            </a:sp3d>
          </p:spPr>
          <p:txBody>
            <a:bodyPr wrap="square" rtlCol="0">
              <a:spAutoFit/>
              <a:sp3d>
                <a:bevelT w="431800" h="203200"/>
              </a:sp3d>
            </a:bodyPr>
            <a:lstStyle/>
            <a:p>
              <a:r>
                <a:rPr lang="en-US" sz="405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1</a:t>
              </a:r>
              <a:r>
                <a:rPr lang="en-US" sz="240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b</a:t>
              </a:r>
              <a:endParaRPr lang="en-US" sz="24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20977910">
            <a:off x="204642" y="1162375"/>
            <a:ext cx="24677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Professional</a:t>
            </a:r>
          </a:p>
        </p:txBody>
      </p:sp>
      <p:sp>
        <p:nvSpPr>
          <p:cNvPr id="16" name="TextBox 15"/>
          <p:cNvSpPr txBox="1"/>
          <p:nvPr/>
        </p:nvSpPr>
        <p:spPr>
          <a:xfrm rot="21208958">
            <a:off x="106136" y="3448372"/>
            <a:ext cx="21130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Classroom</a:t>
            </a:r>
          </a:p>
        </p:txBody>
      </p:sp>
      <p:sp>
        <p:nvSpPr>
          <p:cNvPr id="17" name="TextBox 16"/>
          <p:cNvSpPr txBox="1"/>
          <p:nvPr/>
        </p:nvSpPr>
        <p:spPr>
          <a:xfrm rot="20606958">
            <a:off x="2684842" y="1631590"/>
            <a:ext cx="17188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Tutorial</a:t>
            </a:r>
          </a:p>
        </p:txBody>
      </p:sp>
      <p:sp>
        <p:nvSpPr>
          <p:cNvPr id="19" name="TextBox 18"/>
          <p:cNvSpPr txBox="1"/>
          <p:nvPr/>
        </p:nvSpPr>
        <p:spPr>
          <a:xfrm rot="231416">
            <a:off x="4195121" y="931859"/>
            <a:ext cx="25699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Blog/Journal</a:t>
            </a:r>
            <a:endParaRPr lang="en-US" sz="4500" b="1" dirty="0">
              <a:ln>
                <a:solidFill>
                  <a:sysClr val="windowText" lastClr="00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700000">
            <a:off x="267747" y="1738829"/>
            <a:ext cx="31101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page for a presentation</a:t>
            </a:r>
          </a:p>
        </p:txBody>
      </p:sp>
      <p:sp>
        <p:nvSpPr>
          <p:cNvPr id="23" name="TextBox 22"/>
          <p:cNvSpPr txBox="1"/>
          <p:nvPr/>
        </p:nvSpPr>
        <p:spPr>
          <a:xfrm rot="20700000">
            <a:off x="2663114" y="2035235"/>
            <a:ext cx="31850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to teach several items could</a:t>
            </a:r>
          </a:p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attach videos through YouTube, etc.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8424" y="3053034"/>
            <a:ext cx="9036078" cy="497518"/>
            <a:chOff x="0" y="3023123"/>
            <a:chExt cx="11100348" cy="804428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0" y="3030448"/>
              <a:ext cx="5539917" cy="797103"/>
              <a:chOff x="1488123" y="3341391"/>
              <a:chExt cx="5539917" cy="797103"/>
            </a:xfrm>
          </p:grpSpPr>
          <p:sp>
            <p:nvSpPr>
              <p:cNvPr id="39" name="Freeform 38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8" name="Group 27"/>
            <p:cNvGrpSpPr/>
            <p:nvPr userDrawn="1"/>
          </p:nvGrpSpPr>
          <p:grpSpPr>
            <a:xfrm>
              <a:off x="5560431" y="3023123"/>
              <a:ext cx="5539917" cy="797103"/>
              <a:chOff x="1488123" y="3341391"/>
              <a:chExt cx="5539917" cy="797103"/>
            </a:xfrm>
          </p:grpSpPr>
          <p:sp>
            <p:nvSpPr>
              <p:cNvPr id="29" name="Freeform 28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Oval 29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Oval 30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Oval 32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 rot="231327">
            <a:off x="2590023" y="3651246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Gallery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 rot="20700000">
            <a:off x="163647" y="4296671"/>
            <a:ext cx="2445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 with direct 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 to Youtube.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 rot="20673865">
            <a:off x="2870825" y="4596960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 rot="231327">
            <a:off x="522449" y="5960142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 rot="1131169">
            <a:off x="3253486" y="5893833"/>
            <a:ext cx="304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to Weebly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 rot="231327">
            <a:off x="2191269" y="5433060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2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55704"/>
            <a:ext cx="51375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Classroom Use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9" y="967254"/>
            <a:ext cx="7407797" cy="4455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  <a:p>
            <a:r>
              <a:rPr lang="en-US" sz="1350" dirty="0"/>
              <a:t>1:  Simple…Loading Dock of all your work…(don’t link it to weebly, just have access to it.</a:t>
            </a:r>
          </a:p>
          <a:p>
            <a:r>
              <a:rPr lang="en-US" sz="1350" dirty="0"/>
              <a:t>Label by group</a:t>
            </a:r>
          </a:p>
          <a:p>
            <a:endParaRPr lang="en-US" sz="1350" dirty="0"/>
          </a:p>
          <a:p>
            <a:r>
              <a:rPr lang="en-US" sz="1350" dirty="0"/>
              <a:t>2:  Art Gallery to display student work</a:t>
            </a:r>
          </a:p>
          <a:p>
            <a:endParaRPr lang="en-US" sz="1350" dirty="0"/>
          </a:p>
          <a:p>
            <a:r>
              <a:rPr lang="en-US" sz="1350" dirty="0"/>
              <a:t>3:  Shared sites for core subjects (i.e. all the 3</a:t>
            </a:r>
            <a:r>
              <a:rPr lang="en-US" sz="1350" baseline="30000" dirty="0"/>
              <a:t>rd</a:t>
            </a:r>
            <a:r>
              <a:rPr lang="en-US" sz="1350" dirty="0"/>
              <a:t> grade math in a building)</a:t>
            </a:r>
          </a:p>
          <a:p>
            <a:endParaRPr lang="en-US" sz="1350" dirty="0"/>
          </a:p>
          <a:p>
            <a:r>
              <a:rPr lang="en-US" sz="1350" dirty="0"/>
              <a:t>4:  For presentations within or outside the district that you don’t want to link to main site.</a:t>
            </a:r>
          </a:p>
          <a:p>
            <a:endParaRPr lang="en-US" sz="1350" dirty="0"/>
          </a:p>
          <a:p>
            <a:r>
              <a:rPr lang="en-US" sz="1350" dirty="0"/>
              <a:t>5:  Create a site for your classroom.</a:t>
            </a:r>
          </a:p>
          <a:p>
            <a:endParaRPr lang="en-US" sz="1350" dirty="0"/>
          </a:p>
          <a:p>
            <a:r>
              <a:rPr lang="en-US" sz="1350" dirty="0"/>
              <a:t>6:  Could be a great way to share assignments with other classes (i.e. DL could help kids set </a:t>
            </a:r>
          </a:p>
          <a:p>
            <a:r>
              <a:rPr lang="en-US" sz="1350" dirty="0"/>
              <a:t>up the page, classroom teacher follows through.  </a:t>
            </a:r>
          </a:p>
          <a:p>
            <a:endParaRPr lang="en-US" sz="1350" dirty="0"/>
          </a:p>
          <a:p>
            <a:r>
              <a:rPr lang="en-US" sz="1350" dirty="0"/>
              <a:t>I already have Weebly…why do I need Google.</a:t>
            </a:r>
          </a:p>
          <a:p>
            <a:endParaRPr lang="en-US" sz="1350" dirty="0"/>
          </a:p>
          <a:p>
            <a:r>
              <a:rPr lang="en-US" sz="1350" dirty="0"/>
              <a:t>Weebly &amp; Google can merge together to suit your particular needs.  Primarily </a:t>
            </a:r>
            <a:endParaRPr lang="en-US" sz="1350" dirty="0" smtClean="0"/>
          </a:p>
          <a:p>
            <a:r>
              <a:rPr lang="en-US" sz="1350" dirty="0" smtClean="0"/>
              <a:t>the </a:t>
            </a:r>
            <a:r>
              <a:rPr lang="en-US" sz="1350" dirty="0"/>
              <a:t>reason is…</a:t>
            </a:r>
          </a:p>
          <a:p>
            <a:r>
              <a:rPr lang="en-US" sz="1350" dirty="0"/>
              <a:t>to allow students the opportunity to create web pages for projects, portfolios </a:t>
            </a:r>
            <a:endParaRPr lang="en-US" sz="1350" dirty="0" smtClean="0"/>
          </a:p>
          <a:p>
            <a:r>
              <a:rPr lang="en-US" sz="1350" dirty="0" smtClean="0"/>
              <a:t>of </a:t>
            </a:r>
            <a:r>
              <a:rPr lang="en-US" sz="1350" dirty="0"/>
              <a:t>their work, etc.</a:t>
            </a:r>
          </a:p>
        </p:txBody>
      </p:sp>
      <p:sp>
        <p:nvSpPr>
          <p:cNvPr id="2" name="Rectangle 1"/>
          <p:cNvSpPr/>
          <p:nvPr/>
        </p:nvSpPr>
        <p:spPr>
          <a:xfrm rot="847125">
            <a:off x="4352981" y="339430"/>
            <a:ext cx="26645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use Google Sites?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3" name="Group 12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5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6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93" name="Group 92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95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6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7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8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227288" y="4520"/>
            <a:ext cx="354940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Make It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022632">
            <a:off x="178594" y="38652"/>
            <a:ext cx="839831" cy="1015663"/>
            <a:chOff x="2417254" y="1914545"/>
            <a:chExt cx="1119774" cy="1354218"/>
          </a:xfrm>
        </p:grpSpPr>
        <p:sp>
          <p:nvSpPr>
            <p:cNvPr id="2" name="Oval 1"/>
            <p:cNvSpPr/>
            <p:nvPr/>
          </p:nvSpPr>
          <p:spPr>
            <a:xfrm>
              <a:off x="2417254" y="2133600"/>
              <a:ext cx="1119774" cy="111977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7940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9359" y="1914545"/>
              <a:ext cx="637017" cy="135421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431800" h="203200"/>
            </a:sp3d>
          </p:spPr>
          <p:txBody>
            <a:bodyPr wrap="square" rtlCol="0">
              <a:spAutoFit/>
              <a:sp3d>
                <a:bevelT w="431800" h="203200"/>
              </a:sp3d>
            </a:bodyPr>
            <a:lstStyle/>
            <a:p>
              <a:r>
                <a:rPr lang="en-US" sz="600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2</a:t>
              </a:r>
              <a:endParaRPr lang="en-US" sz="60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105" y="1129835"/>
            <a:ext cx="2374631" cy="1254522"/>
            <a:chOff x="248595" y="1593118"/>
            <a:chExt cx="3166175" cy="16726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l="82226" t="11458" r="7422" b="81250"/>
            <a:stretch/>
          </p:blipFill>
          <p:spPr>
            <a:xfrm>
              <a:off x="248595" y="1593118"/>
              <a:ext cx="3166175" cy="167269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57064" y="1634293"/>
              <a:ext cx="237714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GMAIL…APPS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57064" y="2100677"/>
              <a:ext cx="1174618" cy="8659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8" r="62765"/>
          <a:stretch/>
        </p:blipFill>
        <p:spPr>
          <a:xfrm>
            <a:off x="2769682" y="1129835"/>
            <a:ext cx="1244641" cy="12545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74" y="703231"/>
            <a:ext cx="2164516" cy="21958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2" y="4930633"/>
            <a:ext cx="2843798" cy="584342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7" y="3406652"/>
            <a:ext cx="2544636" cy="13142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73" y="3434464"/>
            <a:ext cx="3185071" cy="12864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5" y="3420442"/>
            <a:ext cx="2092311" cy="13004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Oval 27"/>
          <p:cNvSpPr/>
          <p:nvPr/>
        </p:nvSpPr>
        <p:spPr>
          <a:xfrm>
            <a:off x="4161269" y="796732"/>
            <a:ext cx="1389533" cy="649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 rot="1023551">
            <a:off x="5294138" y="58705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Create</a:t>
            </a:r>
          </a:p>
        </p:txBody>
      </p:sp>
      <p:sp>
        <p:nvSpPr>
          <p:cNvPr id="30" name="TextBox 29"/>
          <p:cNvSpPr txBox="1"/>
          <p:nvPr/>
        </p:nvSpPr>
        <p:spPr>
          <a:xfrm rot="21037658">
            <a:off x="698052" y="5387821"/>
            <a:ext cx="20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Create &amp; Wait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44179" y="5123062"/>
            <a:ext cx="33137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want more control,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with a blank template.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choice-Select a theme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choice-Gallery-restrictive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65148" y="3958935"/>
            <a:ext cx="27606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&amp; Sweet is really neat!</a:t>
            </a:r>
          </a:p>
        </p:txBody>
      </p:sp>
      <p:sp>
        <p:nvSpPr>
          <p:cNvPr id="33" name="Oval 32"/>
          <p:cNvSpPr/>
          <p:nvPr/>
        </p:nvSpPr>
        <p:spPr>
          <a:xfrm>
            <a:off x="2967695" y="3429001"/>
            <a:ext cx="2021811" cy="649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Oval 33"/>
          <p:cNvSpPr/>
          <p:nvPr/>
        </p:nvSpPr>
        <p:spPr>
          <a:xfrm>
            <a:off x="204003" y="3599452"/>
            <a:ext cx="1224982" cy="959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5" name="Oval 34"/>
          <p:cNvSpPr/>
          <p:nvPr/>
        </p:nvSpPr>
        <p:spPr>
          <a:xfrm>
            <a:off x="1534913" y="3599452"/>
            <a:ext cx="1224982" cy="959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99180" y="3628690"/>
            <a:ext cx="9525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70429" y="3628690"/>
            <a:ext cx="9525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903" y="3460951"/>
            <a:ext cx="9525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2</a:t>
            </a:r>
          </a:p>
        </p:txBody>
      </p:sp>
      <p:sp>
        <p:nvSpPr>
          <p:cNvPr id="39" name="Oval 38"/>
          <p:cNvSpPr/>
          <p:nvPr/>
        </p:nvSpPr>
        <p:spPr>
          <a:xfrm>
            <a:off x="229309" y="4864853"/>
            <a:ext cx="1389533" cy="649487"/>
          </a:xfrm>
          <a:prstGeom prst="ellipse">
            <a:avLst/>
          </a:prstGeom>
          <a:noFill/>
          <a:ln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0" name="Right Arrow 39"/>
          <p:cNvSpPr/>
          <p:nvPr/>
        </p:nvSpPr>
        <p:spPr>
          <a:xfrm>
            <a:off x="2594761" y="1553132"/>
            <a:ext cx="321230" cy="282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Right Arrow 40"/>
          <p:cNvSpPr/>
          <p:nvPr/>
        </p:nvSpPr>
        <p:spPr>
          <a:xfrm>
            <a:off x="3980168" y="1510505"/>
            <a:ext cx="321230" cy="282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Right Arrow 41"/>
          <p:cNvSpPr/>
          <p:nvPr/>
        </p:nvSpPr>
        <p:spPr>
          <a:xfrm>
            <a:off x="2689961" y="3929619"/>
            <a:ext cx="321230" cy="282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Right Arrow 42"/>
          <p:cNvSpPr/>
          <p:nvPr/>
        </p:nvSpPr>
        <p:spPr>
          <a:xfrm>
            <a:off x="4832923" y="3945988"/>
            <a:ext cx="321230" cy="282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Right Arrow 43"/>
          <p:cNvSpPr/>
          <p:nvPr/>
        </p:nvSpPr>
        <p:spPr>
          <a:xfrm rot="8978672">
            <a:off x="1460181" y="4706371"/>
            <a:ext cx="705205" cy="40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TextBox 44"/>
          <p:cNvSpPr txBox="1"/>
          <p:nvPr/>
        </p:nvSpPr>
        <p:spPr>
          <a:xfrm rot="501009">
            <a:off x="6657517" y="1294659"/>
            <a:ext cx="2330277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DancingEgypt" panose="02020600000000000000" pitchFamily="18" charset="0"/>
              </a:rPr>
              <a:t>NOTE:</a:t>
            </a: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is a student site, have them </a:t>
            </a: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their URL</a:t>
            </a: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Google classroom.  Have them SHARE</a:t>
            </a: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editing rights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8424" y="2792743"/>
            <a:ext cx="9036078" cy="757810"/>
            <a:chOff x="0" y="2602262"/>
            <a:chExt cx="11100348" cy="1225289"/>
          </a:xfrm>
        </p:grpSpPr>
        <p:grpSp>
          <p:nvGrpSpPr>
            <p:cNvPr id="70" name="Group 69"/>
            <p:cNvGrpSpPr/>
            <p:nvPr userDrawn="1"/>
          </p:nvGrpSpPr>
          <p:grpSpPr>
            <a:xfrm>
              <a:off x="0" y="3030448"/>
              <a:ext cx="5539917" cy="797103"/>
              <a:chOff x="1488123" y="3341391"/>
              <a:chExt cx="5539917" cy="797103"/>
            </a:xfrm>
          </p:grpSpPr>
          <p:sp>
            <p:nvSpPr>
              <p:cNvPr id="82" name="Freeform 81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7" name="Oval 86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Oval 87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0" name="Oval 89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71" name="Group 70"/>
            <p:cNvGrpSpPr/>
            <p:nvPr userDrawn="1"/>
          </p:nvGrpSpPr>
          <p:grpSpPr>
            <a:xfrm>
              <a:off x="5630874" y="2602262"/>
              <a:ext cx="5469474" cy="1217964"/>
              <a:chOff x="1558566" y="2920530"/>
              <a:chExt cx="5469474" cy="1217964"/>
            </a:xfrm>
          </p:grpSpPr>
          <p:sp>
            <p:nvSpPr>
              <p:cNvPr id="72" name="Freeform 71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1558566" y="2920530"/>
                <a:ext cx="578096" cy="578097"/>
              </a:xfrm>
              <a:prstGeom prst="ellipse">
                <a:avLst/>
              </a:prstGeom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5" name="Oval 74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77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Oval 78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Oval 79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8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2741" y="9513"/>
            <a:ext cx="354940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Tweak it!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022632">
            <a:off x="201760" y="21288"/>
            <a:ext cx="839831" cy="1015663"/>
            <a:chOff x="2417254" y="1949036"/>
            <a:chExt cx="1119774" cy="1354217"/>
          </a:xfrm>
        </p:grpSpPr>
        <p:sp>
          <p:nvSpPr>
            <p:cNvPr id="2" name="Oval 1"/>
            <p:cNvSpPr/>
            <p:nvPr/>
          </p:nvSpPr>
          <p:spPr>
            <a:xfrm>
              <a:off x="2417254" y="2133600"/>
              <a:ext cx="1119774" cy="111977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7940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4867" y="1949036"/>
              <a:ext cx="637017" cy="135421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431800" h="203200"/>
            </a:sp3d>
          </p:spPr>
          <p:txBody>
            <a:bodyPr wrap="square" rtlCol="0">
              <a:spAutoFit/>
              <a:sp3d>
                <a:bevelT w="431800" h="203200"/>
              </a:sp3d>
            </a:bodyPr>
            <a:lstStyle/>
            <a:p>
              <a:r>
                <a:rPr lang="en-US" sz="600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3</a:t>
              </a:r>
              <a:endParaRPr lang="en-US" sz="6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4698172" y="204336"/>
            <a:ext cx="321230" cy="282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5" name="Picture 4" descr="Screen Clipping">
            <a:hlinkClick r:id="rId4" tooltip="Great Google Tutorial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4" y="1329032"/>
            <a:ext cx="3148837" cy="26230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118" y="2760807"/>
            <a:ext cx="233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Reset template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tweak it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17" y="1329032"/>
            <a:ext cx="2534592" cy="2534592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46" name="Group 45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48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9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0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7915" y="3974748"/>
            <a:ext cx="9036078" cy="757810"/>
            <a:chOff x="0" y="2602262"/>
            <a:chExt cx="11100348" cy="1225289"/>
          </a:xfrm>
        </p:grpSpPr>
        <p:grpSp>
          <p:nvGrpSpPr>
            <p:cNvPr id="53" name="Group 52"/>
            <p:cNvGrpSpPr/>
            <p:nvPr userDrawn="1"/>
          </p:nvGrpSpPr>
          <p:grpSpPr>
            <a:xfrm>
              <a:off x="0" y="3030448"/>
              <a:ext cx="5539917" cy="797103"/>
              <a:chOff x="1488123" y="3341391"/>
              <a:chExt cx="5539917" cy="797103"/>
            </a:xfrm>
          </p:grpSpPr>
          <p:sp>
            <p:nvSpPr>
              <p:cNvPr id="65" name="Freeform 64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7" name="Oval 66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9" name="Oval 68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54" name="Group 53"/>
            <p:cNvGrpSpPr/>
            <p:nvPr userDrawn="1"/>
          </p:nvGrpSpPr>
          <p:grpSpPr>
            <a:xfrm>
              <a:off x="5630874" y="2602262"/>
              <a:ext cx="5469474" cy="1217964"/>
              <a:chOff x="1558566" y="2920530"/>
              <a:chExt cx="5469474" cy="1217964"/>
            </a:xfrm>
          </p:grpSpPr>
          <p:sp>
            <p:nvSpPr>
              <p:cNvPr id="55" name="Freeform 54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1558566" y="2920530"/>
                <a:ext cx="578096" cy="578097"/>
              </a:xfrm>
              <a:prstGeom prst="ellipse">
                <a:avLst/>
              </a:pr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64" name="Oval 63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35903" y="4931677"/>
            <a:ext cx="66832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</a:p>
          <a:p>
            <a:r>
              <a:rPr lang="en-US" sz="2000" dirty="0" smtClean="0">
                <a:hlinkClick r:id="rId13"/>
              </a:rPr>
              <a:t>http://sites.google.com/site/sitetemplateinfo/home</a:t>
            </a:r>
            <a:endParaRPr lang="en-US" sz="2000" dirty="0" smtClean="0"/>
          </a:p>
          <a:p>
            <a:r>
              <a:rPr lang="en-US" sz="2000" dirty="0" smtClean="0"/>
              <a:t>Template Tips</a:t>
            </a:r>
          </a:p>
          <a:p>
            <a:r>
              <a:rPr lang="en-US" sz="2000" dirty="0">
                <a:hlinkClick r:id="rId14"/>
              </a:rPr>
              <a:t>https://</a:t>
            </a:r>
            <a:r>
              <a:rPr lang="en-US" sz="2000" dirty="0" smtClean="0">
                <a:hlinkClick r:id="rId14"/>
              </a:rPr>
              <a:t>sites.google.com/site/sitetemplateinfo/tips</a:t>
            </a:r>
            <a:endParaRPr lang="en-US" sz="2000" dirty="0" smtClean="0"/>
          </a:p>
          <a:p>
            <a:r>
              <a:rPr lang="en-US" sz="2000" dirty="0" smtClean="0"/>
              <a:t>Adding Templates</a:t>
            </a:r>
          </a:p>
          <a:p>
            <a:r>
              <a:rPr lang="en-US" sz="2000" dirty="0">
                <a:hlinkClick r:id="rId15"/>
              </a:rPr>
              <a:t>https://</a:t>
            </a:r>
            <a:r>
              <a:rPr lang="en-US" sz="2000" dirty="0" smtClean="0">
                <a:hlinkClick r:id="rId15"/>
              </a:rPr>
              <a:t>support.google.com/sites/answer/166291?hl=en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084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30" name="Group 29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32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76330" y="-58970"/>
            <a:ext cx="354940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Tweak it!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1022632">
            <a:off x="184890" y="185710"/>
            <a:ext cx="883764" cy="839831"/>
            <a:chOff x="2417254" y="2133600"/>
            <a:chExt cx="1178351" cy="1119774"/>
          </a:xfrm>
        </p:grpSpPr>
        <p:sp>
          <p:nvSpPr>
            <p:cNvPr id="2" name="Oval 1"/>
            <p:cNvSpPr/>
            <p:nvPr/>
          </p:nvSpPr>
          <p:spPr>
            <a:xfrm>
              <a:off x="2417254" y="2133600"/>
              <a:ext cx="1119774" cy="111977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794000" h="330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4866" y="2149088"/>
              <a:ext cx="970739" cy="95410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431800" h="203200"/>
            </a:sp3d>
          </p:spPr>
          <p:txBody>
            <a:bodyPr wrap="square" rtlCol="0">
              <a:spAutoFit/>
              <a:sp3d>
                <a:bevelT w="431800" h="203200"/>
              </a:sp3d>
            </a:bodyPr>
            <a:lstStyle/>
            <a:p>
              <a:r>
                <a:rPr lang="en-US" sz="4050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3</a:t>
              </a: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</a:rPr>
                <a:t>b</a:t>
              </a:r>
              <a:endParaRPr lang="en-US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13421" y="173558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Reset template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tweak it 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57" y="1793171"/>
            <a:ext cx="7023265" cy="468511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" y="1793171"/>
            <a:ext cx="1728723" cy="46851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94073" y="2527212"/>
            <a:ext cx="955388" cy="2721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Right Arrow 40"/>
          <p:cNvSpPr/>
          <p:nvPr/>
        </p:nvSpPr>
        <p:spPr>
          <a:xfrm rot="10800000">
            <a:off x="2958401" y="2540271"/>
            <a:ext cx="2264744" cy="282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035554" y="2524650"/>
            <a:ext cx="2194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your theme here</a:t>
            </a:r>
          </a:p>
        </p:txBody>
      </p:sp>
      <p:sp>
        <p:nvSpPr>
          <p:cNvPr id="21" name="Right Arrow 20"/>
          <p:cNvSpPr/>
          <p:nvPr/>
        </p:nvSpPr>
        <p:spPr>
          <a:xfrm rot="10800000" flipH="1">
            <a:off x="5449895" y="1833392"/>
            <a:ext cx="1700848" cy="282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5425689" y="1816256"/>
            <a:ext cx="17492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Big Themes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1698" y="2422723"/>
            <a:ext cx="21371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Change background color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86654" y="2699722"/>
            <a:ext cx="399193" cy="2721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5" name="Rectangle 24"/>
          <p:cNvSpPr/>
          <p:nvPr/>
        </p:nvSpPr>
        <p:spPr>
          <a:xfrm>
            <a:off x="6886654" y="2993636"/>
            <a:ext cx="399193" cy="2721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6" name="Rectangle 25"/>
          <p:cNvSpPr/>
          <p:nvPr/>
        </p:nvSpPr>
        <p:spPr>
          <a:xfrm>
            <a:off x="6879997" y="3287550"/>
            <a:ext cx="399193" cy="2721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4104731" y="3586296"/>
            <a:ext cx="35727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9"/>
              </a:rPr>
              <a:t>Wrapper image tutorial </a:t>
            </a:r>
            <a:r>
              <a:rPr lang="en-US" sz="1350" dirty="0"/>
              <a:t>YOUTUBE  1 minute</a:t>
            </a:r>
          </a:p>
        </p:txBody>
      </p:sp>
      <p:sp>
        <p:nvSpPr>
          <p:cNvPr id="27" name="Right Arrow 26"/>
          <p:cNvSpPr/>
          <p:nvPr/>
        </p:nvSpPr>
        <p:spPr>
          <a:xfrm rot="19052645">
            <a:off x="4642050" y="3377221"/>
            <a:ext cx="329207" cy="272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1741" y="834480"/>
            <a:ext cx="9036078" cy="757810"/>
            <a:chOff x="0" y="2602262"/>
            <a:chExt cx="11100348" cy="1225289"/>
          </a:xfrm>
        </p:grpSpPr>
        <p:grpSp>
          <p:nvGrpSpPr>
            <p:cNvPr id="37" name="Group 36"/>
            <p:cNvGrpSpPr/>
            <p:nvPr userDrawn="1"/>
          </p:nvGrpSpPr>
          <p:grpSpPr>
            <a:xfrm>
              <a:off x="0" y="3030448"/>
              <a:ext cx="5539917" cy="797103"/>
              <a:chOff x="1488123" y="3341391"/>
              <a:chExt cx="5539917" cy="797103"/>
            </a:xfrm>
          </p:grpSpPr>
          <p:sp>
            <p:nvSpPr>
              <p:cNvPr id="50" name="Freeform 49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1" name="Oval 50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Oval 51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3" name="Oval 52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5630874" y="2602262"/>
              <a:ext cx="5469474" cy="1217964"/>
              <a:chOff x="1558566" y="2920530"/>
              <a:chExt cx="5469474" cy="1217964"/>
            </a:xfrm>
          </p:grpSpPr>
          <p:sp>
            <p:nvSpPr>
              <p:cNvPr id="39" name="Freeform 38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1558566" y="2920530"/>
                <a:ext cx="578096" cy="578097"/>
              </a:xfrm>
              <a:prstGeom prst="ellipse">
                <a:avLst/>
              </a:pr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7" name="Group 16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9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1741" y="834480"/>
            <a:ext cx="9036078" cy="757810"/>
            <a:chOff x="0" y="2602262"/>
            <a:chExt cx="11100348" cy="1225289"/>
          </a:xfrm>
        </p:grpSpPr>
        <p:grpSp>
          <p:nvGrpSpPr>
            <p:cNvPr id="24" name="Group 23"/>
            <p:cNvGrpSpPr/>
            <p:nvPr userDrawn="1"/>
          </p:nvGrpSpPr>
          <p:grpSpPr>
            <a:xfrm>
              <a:off x="0" y="3030448"/>
              <a:ext cx="5539917" cy="797103"/>
              <a:chOff x="1488123" y="3341391"/>
              <a:chExt cx="5539917" cy="797103"/>
            </a:xfrm>
          </p:grpSpPr>
          <p:sp>
            <p:nvSpPr>
              <p:cNvPr id="36" name="Freeform 35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9" name="Oval 38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5630874" y="2602262"/>
              <a:ext cx="5469474" cy="1217964"/>
              <a:chOff x="1558566" y="2920530"/>
              <a:chExt cx="5469474" cy="1217964"/>
            </a:xfrm>
          </p:grpSpPr>
          <p:sp>
            <p:nvSpPr>
              <p:cNvPr id="26" name="Freeform 25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" name="Oval 26"/>
              <p:cNvSpPr/>
              <p:nvPr userDrawn="1"/>
            </p:nvSpPr>
            <p:spPr>
              <a:xfrm>
                <a:off x="1558566" y="2920530"/>
                <a:ext cx="578096" cy="578097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Oval 29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Oval 30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Oval 32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70" y="802635"/>
            <a:ext cx="3768419" cy="3850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000" r="5714" b="5357"/>
          <a:stretch/>
        </p:blipFill>
        <p:spPr>
          <a:xfrm>
            <a:off x="289141" y="203657"/>
            <a:ext cx="3571875" cy="3586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9141" y="4739616"/>
            <a:ext cx="5282984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Shadow Puppet EDU</a:t>
            </a:r>
            <a:endParaRPr lang="en-US" sz="5400" b="1" dirty="0"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181" y="5570612"/>
            <a:ext cx="5224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incredible FREE Apple app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the name it is a powerful presentation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for all ages.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Easy production.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9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7" name="Group 16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9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1741" y="834480"/>
            <a:ext cx="9036078" cy="757810"/>
            <a:chOff x="0" y="2602262"/>
            <a:chExt cx="11100348" cy="1225289"/>
          </a:xfrm>
        </p:grpSpPr>
        <p:grpSp>
          <p:nvGrpSpPr>
            <p:cNvPr id="24" name="Group 23"/>
            <p:cNvGrpSpPr/>
            <p:nvPr userDrawn="1"/>
          </p:nvGrpSpPr>
          <p:grpSpPr>
            <a:xfrm>
              <a:off x="0" y="3030448"/>
              <a:ext cx="5539917" cy="797103"/>
              <a:chOff x="1488123" y="3341391"/>
              <a:chExt cx="5539917" cy="797103"/>
            </a:xfrm>
          </p:grpSpPr>
          <p:sp>
            <p:nvSpPr>
              <p:cNvPr id="36" name="Freeform 35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1488123" y="3443570"/>
                <a:ext cx="578097" cy="578097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9" name="Oval 38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5630874" y="2602262"/>
              <a:ext cx="5469474" cy="1217964"/>
              <a:chOff x="1558566" y="2920530"/>
              <a:chExt cx="5469474" cy="1217964"/>
            </a:xfrm>
          </p:grpSpPr>
          <p:sp>
            <p:nvSpPr>
              <p:cNvPr id="26" name="Freeform 25"/>
              <p:cNvSpPr/>
              <p:nvPr userDrawn="1"/>
            </p:nvSpPr>
            <p:spPr>
              <a:xfrm>
                <a:off x="1866900" y="3505844"/>
                <a:ext cx="4914900" cy="456698"/>
              </a:xfrm>
              <a:custGeom>
                <a:avLst/>
                <a:gdLst>
                  <a:gd name="connsiteX0" fmla="*/ 0 w 4914900"/>
                  <a:gd name="connsiteY0" fmla="*/ 189856 h 456698"/>
                  <a:gd name="connsiteX1" fmla="*/ 361950 w 4914900"/>
                  <a:gd name="connsiteY1" fmla="*/ 361306 h 456698"/>
                  <a:gd name="connsiteX2" fmla="*/ 533400 w 4914900"/>
                  <a:gd name="connsiteY2" fmla="*/ 399406 h 456698"/>
                  <a:gd name="connsiteX3" fmla="*/ 723900 w 4914900"/>
                  <a:gd name="connsiteY3" fmla="*/ 323206 h 456698"/>
                  <a:gd name="connsiteX4" fmla="*/ 1104900 w 4914900"/>
                  <a:gd name="connsiteY4" fmla="*/ 132706 h 456698"/>
                  <a:gd name="connsiteX5" fmla="*/ 1333500 w 4914900"/>
                  <a:gd name="connsiteY5" fmla="*/ 94606 h 456698"/>
                  <a:gd name="connsiteX6" fmla="*/ 1524000 w 4914900"/>
                  <a:gd name="connsiteY6" fmla="*/ 170806 h 456698"/>
                  <a:gd name="connsiteX7" fmla="*/ 1866900 w 4914900"/>
                  <a:gd name="connsiteY7" fmla="*/ 323206 h 456698"/>
                  <a:gd name="connsiteX8" fmla="*/ 2038350 w 4914900"/>
                  <a:gd name="connsiteY8" fmla="*/ 304156 h 456698"/>
                  <a:gd name="connsiteX9" fmla="*/ 2343150 w 4914900"/>
                  <a:gd name="connsiteY9" fmla="*/ 18406 h 456698"/>
                  <a:gd name="connsiteX10" fmla="*/ 2628900 w 4914900"/>
                  <a:gd name="connsiteY10" fmla="*/ 56506 h 456698"/>
                  <a:gd name="connsiteX11" fmla="*/ 3143250 w 4914900"/>
                  <a:gd name="connsiteY11" fmla="*/ 285106 h 456698"/>
                  <a:gd name="connsiteX12" fmla="*/ 3409950 w 4914900"/>
                  <a:gd name="connsiteY12" fmla="*/ 380356 h 456698"/>
                  <a:gd name="connsiteX13" fmla="*/ 3790950 w 4914900"/>
                  <a:gd name="connsiteY13" fmla="*/ 456556 h 456698"/>
                  <a:gd name="connsiteX14" fmla="*/ 4019550 w 4914900"/>
                  <a:gd name="connsiteY14" fmla="*/ 361306 h 456698"/>
                  <a:gd name="connsiteX15" fmla="*/ 4343400 w 4914900"/>
                  <a:gd name="connsiteY15" fmla="*/ 151756 h 456698"/>
                  <a:gd name="connsiteX16" fmla="*/ 4610100 w 4914900"/>
                  <a:gd name="connsiteY16" fmla="*/ 170806 h 456698"/>
                  <a:gd name="connsiteX17" fmla="*/ 4914900 w 4914900"/>
                  <a:gd name="connsiteY17" fmla="*/ 285106 h 45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456698">
                    <a:moveTo>
                      <a:pt x="0" y="189856"/>
                    </a:moveTo>
                    <a:cubicBezTo>
                      <a:pt x="136525" y="258118"/>
                      <a:pt x="273050" y="326381"/>
                      <a:pt x="361950" y="361306"/>
                    </a:cubicBezTo>
                    <a:cubicBezTo>
                      <a:pt x="450850" y="396231"/>
                      <a:pt x="473075" y="405756"/>
                      <a:pt x="533400" y="399406"/>
                    </a:cubicBezTo>
                    <a:cubicBezTo>
                      <a:pt x="593725" y="393056"/>
                      <a:pt x="628650" y="367656"/>
                      <a:pt x="723900" y="323206"/>
                    </a:cubicBezTo>
                    <a:cubicBezTo>
                      <a:pt x="819150" y="278756"/>
                      <a:pt x="1003300" y="170806"/>
                      <a:pt x="1104900" y="132706"/>
                    </a:cubicBezTo>
                    <a:cubicBezTo>
                      <a:pt x="1206500" y="94606"/>
                      <a:pt x="1263650" y="88256"/>
                      <a:pt x="1333500" y="94606"/>
                    </a:cubicBezTo>
                    <a:cubicBezTo>
                      <a:pt x="1403350" y="100956"/>
                      <a:pt x="1435100" y="132706"/>
                      <a:pt x="1524000" y="170806"/>
                    </a:cubicBezTo>
                    <a:cubicBezTo>
                      <a:pt x="1612900" y="208906"/>
                      <a:pt x="1781175" y="300981"/>
                      <a:pt x="1866900" y="323206"/>
                    </a:cubicBezTo>
                    <a:cubicBezTo>
                      <a:pt x="1952625" y="345431"/>
                      <a:pt x="1958975" y="354956"/>
                      <a:pt x="2038350" y="304156"/>
                    </a:cubicBezTo>
                    <a:cubicBezTo>
                      <a:pt x="2117725" y="253356"/>
                      <a:pt x="2244725" y="59681"/>
                      <a:pt x="2343150" y="18406"/>
                    </a:cubicBezTo>
                    <a:cubicBezTo>
                      <a:pt x="2441575" y="-22869"/>
                      <a:pt x="2495550" y="12056"/>
                      <a:pt x="2628900" y="56506"/>
                    </a:cubicBezTo>
                    <a:cubicBezTo>
                      <a:pt x="2762250" y="100956"/>
                      <a:pt x="3013075" y="231131"/>
                      <a:pt x="3143250" y="285106"/>
                    </a:cubicBezTo>
                    <a:cubicBezTo>
                      <a:pt x="3273425" y="339081"/>
                      <a:pt x="3302000" y="351781"/>
                      <a:pt x="3409950" y="380356"/>
                    </a:cubicBezTo>
                    <a:cubicBezTo>
                      <a:pt x="3517900" y="408931"/>
                      <a:pt x="3689350" y="459731"/>
                      <a:pt x="3790950" y="456556"/>
                    </a:cubicBezTo>
                    <a:cubicBezTo>
                      <a:pt x="3892550" y="453381"/>
                      <a:pt x="3927475" y="412106"/>
                      <a:pt x="4019550" y="361306"/>
                    </a:cubicBezTo>
                    <a:cubicBezTo>
                      <a:pt x="4111625" y="310506"/>
                      <a:pt x="4244975" y="183506"/>
                      <a:pt x="4343400" y="151756"/>
                    </a:cubicBezTo>
                    <a:cubicBezTo>
                      <a:pt x="4441825" y="120006"/>
                      <a:pt x="4514850" y="148581"/>
                      <a:pt x="4610100" y="170806"/>
                    </a:cubicBezTo>
                    <a:cubicBezTo>
                      <a:pt x="4705350" y="193031"/>
                      <a:pt x="4810125" y="239068"/>
                      <a:pt x="4914900" y="28510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7" name="Oval 26"/>
              <p:cNvSpPr/>
              <p:nvPr userDrawn="1"/>
            </p:nvSpPr>
            <p:spPr>
              <a:xfrm>
                <a:off x="1558566" y="2920530"/>
                <a:ext cx="578096" cy="578097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2384962" y="3623543"/>
                <a:ext cx="477766" cy="43433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3056915" y="3500958"/>
                <a:ext cx="296655" cy="24516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Oval 29"/>
              <p:cNvSpPr/>
              <p:nvPr userDrawn="1"/>
            </p:nvSpPr>
            <p:spPr>
              <a:xfrm>
                <a:off x="3566142" y="3665241"/>
                <a:ext cx="394848" cy="358953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1" name="Oval 30"/>
              <p:cNvSpPr/>
              <p:nvPr userDrawn="1"/>
            </p:nvSpPr>
            <p:spPr>
              <a:xfrm>
                <a:off x="4137642" y="33413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4728192" y="3569991"/>
                <a:ext cx="394848" cy="358953"/>
              </a:xfrm>
              <a:prstGeom prst="ellipse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3" name="Oval 32"/>
              <p:cNvSpPr/>
              <p:nvPr userDrawn="1"/>
            </p:nvSpPr>
            <p:spPr>
              <a:xfrm>
                <a:off x="5394942" y="377954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6099792" y="3398541"/>
                <a:ext cx="394848" cy="358953"/>
              </a:xfrm>
              <a:prstGeom prst="ellipse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6633192" y="3646191"/>
                <a:ext cx="394848" cy="358953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77173" y="-38033"/>
            <a:ext cx="6432116" cy="16158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49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Shadow Puppet EDU  			</a:t>
            </a:r>
            <a:r>
              <a:rPr lang="en-US" sz="495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Review</a:t>
            </a:r>
            <a:endParaRPr lang="en-US" sz="4950" b="1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742" y="3636680"/>
            <a:ext cx="69012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Features: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photos from your camera (or IPAD),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 30 second video clip (lets you clip it on app.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FOR Map Search, Famous Landmarks,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Congress, Met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 of Art, The British Library,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NOAA,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Flickr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Commons, Wikimedia Commons,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Backgrounds, Panoramas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Camera Roll, Bursts, Time-lapse,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use music from Itunes or their library (free too)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" y="857250"/>
            <a:ext cx="2710187" cy="245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9563" y="1764427"/>
            <a:ext cx="3500446" cy="15465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How can you share presentation?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Seesaw	Copy Link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iCloud	Facebook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Twitter	Instagram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YouTube	Whatsapp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Email		Email puppet file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Message	OPEN in video apps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09" y="1488462"/>
            <a:ext cx="2723991" cy="27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4" name="Group 13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6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8493" y="-24396"/>
            <a:ext cx="3813452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BLOXELS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" y="1193923"/>
            <a:ext cx="6454885" cy="5128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45" y="712844"/>
            <a:ext cx="2857134" cy="285713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420414" y="384310"/>
            <a:ext cx="32749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www.bloxelsbuilder.com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5739" y="63146"/>
            <a:ext cx="267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vimeo.com/119405838</a:t>
            </a:r>
          </a:p>
        </p:txBody>
      </p:sp>
    </p:spTree>
    <p:extLst>
      <p:ext uri="{BB962C8B-B14F-4D97-AF65-F5344CB8AC3E}">
        <p14:creationId xmlns:p14="http://schemas.microsoft.com/office/powerpoint/2010/main" val="17693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7" name="Group 6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9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1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2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3" y="1371287"/>
            <a:ext cx="6930405" cy="4847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20" y="-34866"/>
            <a:ext cx="43487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BLOXELS 2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667629">
            <a:off x="6585581" y="1439273"/>
            <a:ext cx="2501006" cy="113107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was a kick start group.</a:t>
            </a:r>
          </a:p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guys are based out of</a:t>
            </a:r>
          </a:p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St. Louis area and there</a:t>
            </a:r>
          </a:p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seven of them with</a:t>
            </a:r>
          </a:p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great dream.</a:t>
            </a:r>
          </a:p>
        </p:txBody>
      </p:sp>
    </p:spTree>
    <p:extLst>
      <p:ext uri="{BB962C8B-B14F-4D97-AF65-F5344CB8AC3E}">
        <p14:creationId xmlns:p14="http://schemas.microsoft.com/office/powerpoint/2010/main" val="604357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4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0"/>
            <a:ext cx="572116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What you need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381" y="1202130"/>
            <a:ext cx="86443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 account-not required, but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place to store your pictures, sites, videos in one place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to make it easy to load your pictures.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NOT worry that you’re not an expert…you can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learn with the students…learning as you go by trial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and error can be the best teacher and a great motivator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1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24703" y="1278977"/>
            <a:ext cx="3771900" cy="3771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794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/>
          <p:cNvSpPr/>
          <p:nvPr/>
        </p:nvSpPr>
        <p:spPr>
          <a:xfrm>
            <a:off x="394137" y="1369629"/>
            <a:ext cx="3771900" cy="3771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794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87" y="1969794"/>
            <a:ext cx="2257335" cy="2257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879" y="4030922"/>
            <a:ext cx="2997551" cy="392415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Shadow Puppet EDU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1888" y="2069190"/>
            <a:ext cx="2997551" cy="39241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BLOXELS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04" y="2262565"/>
            <a:ext cx="2160772" cy="21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23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24703" y="1278977"/>
            <a:ext cx="3771900" cy="3771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794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/>
          <p:cNvSpPr/>
          <p:nvPr/>
        </p:nvSpPr>
        <p:spPr>
          <a:xfrm>
            <a:off x="424753" y="1176502"/>
            <a:ext cx="3771900" cy="3771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794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22524" r="10449" b="36100"/>
          <a:stretch/>
        </p:blipFill>
        <p:spPr>
          <a:xfrm>
            <a:off x="489046" y="2261185"/>
            <a:ext cx="3576347" cy="2051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24150" r="13579" b="39795"/>
          <a:stretch/>
        </p:blipFill>
        <p:spPr>
          <a:xfrm>
            <a:off x="4772690" y="1988623"/>
            <a:ext cx="3334407" cy="18347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68946" y="3697620"/>
            <a:ext cx="3228339" cy="835360"/>
            <a:chOff x="304800" y="4743266"/>
            <a:chExt cx="9124950" cy="1485084"/>
          </a:xfrm>
        </p:grpSpPr>
        <p:sp>
          <p:nvSpPr>
            <p:cNvPr id="8" name="Freeform 7"/>
            <p:cNvSpPr/>
            <p:nvPr/>
          </p:nvSpPr>
          <p:spPr>
            <a:xfrm>
              <a:off x="304800" y="4743266"/>
              <a:ext cx="9124950" cy="1068216"/>
            </a:xfrm>
            <a:custGeom>
              <a:avLst/>
              <a:gdLst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829300 w 9124950"/>
                <a:gd name="connsiteY6" fmla="*/ 628834 h 1068216"/>
                <a:gd name="connsiteX7" fmla="*/ 5562600 w 9124950"/>
                <a:gd name="connsiteY7" fmla="*/ 3828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772150 w 9124950"/>
                <a:gd name="connsiteY6" fmla="*/ 552634 h 1068216"/>
                <a:gd name="connsiteX7" fmla="*/ 5562600 w 9124950"/>
                <a:gd name="connsiteY7" fmla="*/ 3828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562600 w 9124950"/>
                <a:gd name="connsiteY7" fmla="*/ 3828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638800 w 9124950"/>
                <a:gd name="connsiteY7" fmla="*/ 20973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638800 w 9124950"/>
                <a:gd name="connsiteY7" fmla="*/ 20973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638800 w 9124950"/>
                <a:gd name="connsiteY7" fmla="*/ 209734 h 1068216"/>
                <a:gd name="connsiteX8" fmla="*/ 5010150 w 9124950"/>
                <a:gd name="connsiteY8" fmla="*/ 324034 h 1068216"/>
                <a:gd name="connsiteX9" fmla="*/ 5219700 w 9124950"/>
                <a:gd name="connsiteY9" fmla="*/ 762184 h 1068216"/>
                <a:gd name="connsiteX10" fmla="*/ 5581650 w 9124950"/>
                <a:gd name="connsiteY10" fmla="*/ 971734 h 1068216"/>
                <a:gd name="connsiteX11" fmla="*/ 6153150 w 9124950"/>
                <a:gd name="connsiteY11" fmla="*/ 1047934 h 1068216"/>
                <a:gd name="connsiteX12" fmla="*/ 6934200 w 9124950"/>
                <a:gd name="connsiteY12" fmla="*/ 609784 h 1068216"/>
                <a:gd name="connsiteX13" fmla="*/ 7734300 w 9124950"/>
                <a:gd name="connsiteY13" fmla="*/ 666934 h 1068216"/>
                <a:gd name="connsiteX14" fmla="*/ 8286750 w 9124950"/>
                <a:gd name="connsiteY14" fmla="*/ 876484 h 1068216"/>
                <a:gd name="connsiteX15" fmla="*/ 8934450 w 9124950"/>
                <a:gd name="connsiteY15" fmla="*/ 857434 h 1068216"/>
                <a:gd name="connsiteX16" fmla="*/ 9124950 w 9124950"/>
                <a:gd name="connsiteY16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638800 w 9124950"/>
                <a:gd name="connsiteY7" fmla="*/ 209734 h 1068216"/>
                <a:gd name="connsiteX8" fmla="*/ 5086350 w 9124950"/>
                <a:gd name="connsiteY8" fmla="*/ 343084 h 1068216"/>
                <a:gd name="connsiteX9" fmla="*/ 5219700 w 9124950"/>
                <a:gd name="connsiteY9" fmla="*/ 762184 h 1068216"/>
                <a:gd name="connsiteX10" fmla="*/ 5581650 w 9124950"/>
                <a:gd name="connsiteY10" fmla="*/ 971734 h 1068216"/>
                <a:gd name="connsiteX11" fmla="*/ 6153150 w 9124950"/>
                <a:gd name="connsiteY11" fmla="*/ 1047934 h 1068216"/>
                <a:gd name="connsiteX12" fmla="*/ 6934200 w 9124950"/>
                <a:gd name="connsiteY12" fmla="*/ 609784 h 1068216"/>
                <a:gd name="connsiteX13" fmla="*/ 7734300 w 9124950"/>
                <a:gd name="connsiteY13" fmla="*/ 666934 h 1068216"/>
                <a:gd name="connsiteX14" fmla="*/ 8286750 w 9124950"/>
                <a:gd name="connsiteY14" fmla="*/ 876484 h 1068216"/>
                <a:gd name="connsiteX15" fmla="*/ 8934450 w 9124950"/>
                <a:gd name="connsiteY15" fmla="*/ 857434 h 1068216"/>
                <a:gd name="connsiteX16" fmla="*/ 9124950 w 9124950"/>
                <a:gd name="connsiteY16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829300 w 9124950"/>
                <a:gd name="connsiteY6" fmla="*/ 628834 h 1068216"/>
                <a:gd name="connsiteX7" fmla="*/ 5638800 w 9124950"/>
                <a:gd name="connsiteY7" fmla="*/ 209734 h 1068216"/>
                <a:gd name="connsiteX8" fmla="*/ 5086350 w 9124950"/>
                <a:gd name="connsiteY8" fmla="*/ 343084 h 1068216"/>
                <a:gd name="connsiteX9" fmla="*/ 5219700 w 9124950"/>
                <a:gd name="connsiteY9" fmla="*/ 762184 h 1068216"/>
                <a:gd name="connsiteX10" fmla="*/ 5581650 w 9124950"/>
                <a:gd name="connsiteY10" fmla="*/ 971734 h 1068216"/>
                <a:gd name="connsiteX11" fmla="*/ 6153150 w 9124950"/>
                <a:gd name="connsiteY11" fmla="*/ 1047934 h 1068216"/>
                <a:gd name="connsiteX12" fmla="*/ 6934200 w 9124950"/>
                <a:gd name="connsiteY12" fmla="*/ 609784 h 1068216"/>
                <a:gd name="connsiteX13" fmla="*/ 7734300 w 9124950"/>
                <a:gd name="connsiteY13" fmla="*/ 666934 h 1068216"/>
                <a:gd name="connsiteX14" fmla="*/ 8286750 w 9124950"/>
                <a:gd name="connsiteY14" fmla="*/ 876484 h 1068216"/>
                <a:gd name="connsiteX15" fmla="*/ 8934450 w 9124950"/>
                <a:gd name="connsiteY15" fmla="*/ 857434 h 1068216"/>
                <a:gd name="connsiteX16" fmla="*/ 9124950 w 9124950"/>
                <a:gd name="connsiteY16" fmla="*/ 647884 h 10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4950" h="1068216">
                  <a:moveTo>
                    <a:pt x="0" y="266884"/>
                  </a:moveTo>
                  <a:cubicBezTo>
                    <a:pt x="53975" y="338321"/>
                    <a:pt x="107950" y="409759"/>
                    <a:pt x="266700" y="419284"/>
                  </a:cubicBezTo>
                  <a:cubicBezTo>
                    <a:pt x="425450" y="428809"/>
                    <a:pt x="615950" y="393884"/>
                    <a:pt x="952500" y="324034"/>
                  </a:cubicBezTo>
                  <a:cubicBezTo>
                    <a:pt x="1289050" y="254184"/>
                    <a:pt x="1828800" y="6534"/>
                    <a:pt x="2286000" y="184"/>
                  </a:cubicBezTo>
                  <a:cubicBezTo>
                    <a:pt x="2743200" y="-6166"/>
                    <a:pt x="3251200" y="152584"/>
                    <a:pt x="3695700" y="285934"/>
                  </a:cubicBezTo>
                  <a:cubicBezTo>
                    <a:pt x="4140200" y="419284"/>
                    <a:pt x="4597400" y="743134"/>
                    <a:pt x="4953000" y="800284"/>
                  </a:cubicBezTo>
                  <a:cubicBezTo>
                    <a:pt x="5308600" y="857434"/>
                    <a:pt x="5715000" y="727259"/>
                    <a:pt x="5829300" y="628834"/>
                  </a:cubicBezTo>
                  <a:cubicBezTo>
                    <a:pt x="5943600" y="530409"/>
                    <a:pt x="5762625" y="257359"/>
                    <a:pt x="5638800" y="209734"/>
                  </a:cubicBezTo>
                  <a:cubicBezTo>
                    <a:pt x="5514975" y="162109"/>
                    <a:pt x="5156200" y="251009"/>
                    <a:pt x="5086350" y="343084"/>
                  </a:cubicBezTo>
                  <a:cubicBezTo>
                    <a:pt x="5016500" y="435159"/>
                    <a:pt x="5137150" y="657409"/>
                    <a:pt x="5219700" y="762184"/>
                  </a:cubicBezTo>
                  <a:cubicBezTo>
                    <a:pt x="5302250" y="866959"/>
                    <a:pt x="5426075" y="924109"/>
                    <a:pt x="5581650" y="971734"/>
                  </a:cubicBezTo>
                  <a:cubicBezTo>
                    <a:pt x="5737225" y="1019359"/>
                    <a:pt x="5927725" y="1108259"/>
                    <a:pt x="6153150" y="1047934"/>
                  </a:cubicBezTo>
                  <a:cubicBezTo>
                    <a:pt x="6378575" y="987609"/>
                    <a:pt x="6670675" y="673284"/>
                    <a:pt x="6934200" y="609784"/>
                  </a:cubicBezTo>
                  <a:cubicBezTo>
                    <a:pt x="7197725" y="546284"/>
                    <a:pt x="7508875" y="622484"/>
                    <a:pt x="7734300" y="666934"/>
                  </a:cubicBezTo>
                  <a:cubicBezTo>
                    <a:pt x="7959725" y="711384"/>
                    <a:pt x="8086725" y="844734"/>
                    <a:pt x="8286750" y="876484"/>
                  </a:cubicBezTo>
                  <a:cubicBezTo>
                    <a:pt x="8486775" y="908234"/>
                    <a:pt x="8794750" y="895534"/>
                    <a:pt x="8934450" y="857434"/>
                  </a:cubicBezTo>
                  <a:cubicBezTo>
                    <a:pt x="9074150" y="819334"/>
                    <a:pt x="9099550" y="733609"/>
                    <a:pt x="9124950" y="64788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75153" y="5023526"/>
              <a:ext cx="588018" cy="937449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0" name="Freeform 9"/>
            <p:cNvSpPr/>
            <p:nvPr/>
          </p:nvSpPr>
          <p:spPr>
            <a:xfrm rot="21169054">
              <a:off x="1939395" y="4777545"/>
              <a:ext cx="588018" cy="640290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1" name="Freeform 10"/>
            <p:cNvSpPr/>
            <p:nvPr/>
          </p:nvSpPr>
          <p:spPr>
            <a:xfrm rot="1480509">
              <a:off x="2926257" y="4817866"/>
              <a:ext cx="635053" cy="760657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2" name="Freeform 11"/>
            <p:cNvSpPr/>
            <p:nvPr/>
          </p:nvSpPr>
          <p:spPr>
            <a:xfrm rot="2217571">
              <a:off x="3914971" y="5121357"/>
              <a:ext cx="635053" cy="760657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849479" y="5677173"/>
              <a:ext cx="418883" cy="551177"/>
            </a:xfrm>
            <a:custGeom>
              <a:avLst/>
              <a:gdLst>
                <a:gd name="connsiteX0" fmla="*/ 15091 w 418883"/>
                <a:gd name="connsiteY0" fmla="*/ 0 h 551177"/>
                <a:gd name="connsiteX1" fmla="*/ 186541 w 418883"/>
                <a:gd name="connsiteY1" fmla="*/ 95250 h 551177"/>
                <a:gd name="connsiteX2" fmla="*/ 415141 w 418883"/>
                <a:gd name="connsiteY2" fmla="*/ 152400 h 551177"/>
                <a:gd name="connsiteX3" fmla="*/ 319891 w 418883"/>
                <a:gd name="connsiteY3" fmla="*/ 285750 h 551177"/>
                <a:gd name="connsiteX4" fmla="*/ 205591 w 418883"/>
                <a:gd name="connsiteY4" fmla="*/ 495300 h 551177"/>
                <a:gd name="connsiteX5" fmla="*/ 129391 w 418883"/>
                <a:gd name="connsiteY5" fmla="*/ 533400 h 551177"/>
                <a:gd name="connsiteX6" fmla="*/ 72241 w 418883"/>
                <a:gd name="connsiteY6" fmla="*/ 247650 h 551177"/>
                <a:gd name="connsiteX7" fmla="*/ 15091 w 418883"/>
                <a:gd name="connsiteY7" fmla="*/ 95250 h 551177"/>
                <a:gd name="connsiteX8" fmla="*/ 15091 w 418883"/>
                <a:gd name="connsiteY8" fmla="*/ 0 h 55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883" h="551177">
                  <a:moveTo>
                    <a:pt x="15091" y="0"/>
                  </a:moveTo>
                  <a:cubicBezTo>
                    <a:pt x="43666" y="0"/>
                    <a:pt x="119866" y="69850"/>
                    <a:pt x="186541" y="95250"/>
                  </a:cubicBezTo>
                  <a:cubicBezTo>
                    <a:pt x="253216" y="120650"/>
                    <a:pt x="392916" y="120650"/>
                    <a:pt x="415141" y="152400"/>
                  </a:cubicBezTo>
                  <a:cubicBezTo>
                    <a:pt x="437366" y="184150"/>
                    <a:pt x="354816" y="228600"/>
                    <a:pt x="319891" y="285750"/>
                  </a:cubicBezTo>
                  <a:cubicBezTo>
                    <a:pt x="284966" y="342900"/>
                    <a:pt x="237341" y="454025"/>
                    <a:pt x="205591" y="495300"/>
                  </a:cubicBezTo>
                  <a:cubicBezTo>
                    <a:pt x="173841" y="536575"/>
                    <a:pt x="151616" y="574675"/>
                    <a:pt x="129391" y="533400"/>
                  </a:cubicBezTo>
                  <a:cubicBezTo>
                    <a:pt x="107166" y="492125"/>
                    <a:pt x="91291" y="320675"/>
                    <a:pt x="72241" y="247650"/>
                  </a:cubicBezTo>
                  <a:cubicBezTo>
                    <a:pt x="53191" y="174625"/>
                    <a:pt x="24616" y="136525"/>
                    <a:pt x="15091" y="95250"/>
                  </a:cubicBezTo>
                  <a:cubicBezTo>
                    <a:pt x="5566" y="53975"/>
                    <a:pt x="-13484" y="0"/>
                    <a:pt x="15091" y="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05556" y="5379146"/>
              <a:ext cx="574449" cy="697804"/>
            </a:xfrm>
            <a:custGeom>
              <a:avLst/>
              <a:gdLst>
                <a:gd name="connsiteX0" fmla="*/ 266744 w 574449"/>
                <a:gd name="connsiteY0" fmla="*/ 88204 h 697804"/>
                <a:gd name="connsiteX1" fmla="*/ 44 w 574449"/>
                <a:gd name="connsiteY1" fmla="*/ 316804 h 697804"/>
                <a:gd name="connsiteX2" fmla="*/ 247694 w 574449"/>
                <a:gd name="connsiteY2" fmla="*/ 526354 h 697804"/>
                <a:gd name="connsiteX3" fmla="*/ 495344 w 574449"/>
                <a:gd name="connsiteY3" fmla="*/ 659704 h 697804"/>
                <a:gd name="connsiteX4" fmla="*/ 552494 w 574449"/>
                <a:gd name="connsiteY4" fmla="*/ 678754 h 697804"/>
                <a:gd name="connsiteX5" fmla="*/ 571544 w 574449"/>
                <a:gd name="connsiteY5" fmla="*/ 412054 h 697804"/>
                <a:gd name="connsiteX6" fmla="*/ 495344 w 574449"/>
                <a:gd name="connsiteY6" fmla="*/ 50104 h 697804"/>
                <a:gd name="connsiteX7" fmla="*/ 476294 w 574449"/>
                <a:gd name="connsiteY7" fmla="*/ 12004 h 69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449" h="697804">
                  <a:moveTo>
                    <a:pt x="266744" y="88204"/>
                  </a:moveTo>
                  <a:cubicBezTo>
                    <a:pt x="134981" y="165991"/>
                    <a:pt x="3219" y="243779"/>
                    <a:pt x="44" y="316804"/>
                  </a:cubicBezTo>
                  <a:cubicBezTo>
                    <a:pt x="-3131" y="389829"/>
                    <a:pt x="165144" y="469204"/>
                    <a:pt x="247694" y="526354"/>
                  </a:cubicBezTo>
                  <a:cubicBezTo>
                    <a:pt x="330244" y="583504"/>
                    <a:pt x="444544" y="634304"/>
                    <a:pt x="495344" y="659704"/>
                  </a:cubicBezTo>
                  <a:cubicBezTo>
                    <a:pt x="546144" y="685104"/>
                    <a:pt x="539794" y="720029"/>
                    <a:pt x="552494" y="678754"/>
                  </a:cubicBezTo>
                  <a:cubicBezTo>
                    <a:pt x="565194" y="637479"/>
                    <a:pt x="581069" y="516829"/>
                    <a:pt x="571544" y="412054"/>
                  </a:cubicBezTo>
                  <a:cubicBezTo>
                    <a:pt x="562019" y="307279"/>
                    <a:pt x="511219" y="116779"/>
                    <a:pt x="495344" y="50104"/>
                  </a:cubicBezTo>
                  <a:cubicBezTo>
                    <a:pt x="479469" y="-16571"/>
                    <a:pt x="477881" y="-2284"/>
                    <a:pt x="476294" y="12004"/>
                  </a:cubicBezTo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5" name="Freeform 14"/>
            <p:cNvSpPr/>
            <p:nvPr/>
          </p:nvSpPr>
          <p:spPr>
            <a:xfrm rot="1256670">
              <a:off x="7523111" y="5371707"/>
              <a:ext cx="635053" cy="760657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6" name="Freeform 15"/>
            <p:cNvSpPr/>
            <p:nvPr/>
          </p:nvSpPr>
          <p:spPr>
            <a:xfrm rot="20505154">
              <a:off x="8688282" y="5549615"/>
              <a:ext cx="546645" cy="594455"/>
            </a:xfrm>
            <a:custGeom>
              <a:avLst/>
              <a:gdLst>
                <a:gd name="connsiteX0" fmla="*/ 15091 w 418883"/>
                <a:gd name="connsiteY0" fmla="*/ 0 h 551177"/>
                <a:gd name="connsiteX1" fmla="*/ 186541 w 418883"/>
                <a:gd name="connsiteY1" fmla="*/ 95250 h 551177"/>
                <a:gd name="connsiteX2" fmla="*/ 415141 w 418883"/>
                <a:gd name="connsiteY2" fmla="*/ 152400 h 551177"/>
                <a:gd name="connsiteX3" fmla="*/ 319891 w 418883"/>
                <a:gd name="connsiteY3" fmla="*/ 285750 h 551177"/>
                <a:gd name="connsiteX4" fmla="*/ 205591 w 418883"/>
                <a:gd name="connsiteY4" fmla="*/ 495300 h 551177"/>
                <a:gd name="connsiteX5" fmla="*/ 129391 w 418883"/>
                <a:gd name="connsiteY5" fmla="*/ 533400 h 551177"/>
                <a:gd name="connsiteX6" fmla="*/ 72241 w 418883"/>
                <a:gd name="connsiteY6" fmla="*/ 247650 h 551177"/>
                <a:gd name="connsiteX7" fmla="*/ 15091 w 418883"/>
                <a:gd name="connsiteY7" fmla="*/ 95250 h 551177"/>
                <a:gd name="connsiteX8" fmla="*/ 15091 w 418883"/>
                <a:gd name="connsiteY8" fmla="*/ 0 h 55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883" h="551177">
                  <a:moveTo>
                    <a:pt x="15091" y="0"/>
                  </a:moveTo>
                  <a:cubicBezTo>
                    <a:pt x="43666" y="0"/>
                    <a:pt x="119866" y="69850"/>
                    <a:pt x="186541" y="95250"/>
                  </a:cubicBezTo>
                  <a:cubicBezTo>
                    <a:pt x="253216" y="120650"/>
                    <a:pt x="392916" y="120650"/>
                    <a:pt x="415141" y="152400"/>
                  </a:cubicBezTo>
                  <a:cubicBezTo>
                    <a:pt x="437366" y="184150"/>
                    <a:pt x="354816" y="228600"/>
                    <a:pt x="319891" y="285750"/>
                  </a:cubicBezTo>
                  <a:cubicBezTo>
                    <a:pt x="284966" y="342900"/>
                    <a:pt x="237341" y="454025"/>
                    <a:pt x="205591" y="495300"/>
                  </a:cubicBezTo>
                  <a:cubicBezTo>
                    <a:pt x="173841" y="536575"/>
                    <a:pt x="151616" y="574675"/>
                    <a:pt x="129391" y="533400"/>
                  </a:cubicBezTo>
                  <a:cubicBezTo>
                    <a:pt x="107166" y="492125"/>
                    <a:pt x="91291" y="320675"/>
                    <a:pt x="72241" y="247650"/>
                  </a:cubicBezTo>
                  <a:cubicBezTo>
                    <a:pt x="53191" y="174625"/>
                    <a:pt x="24616" y="136525"/>
                    <a:pt x="15091" y="95250"/>
                  </a:cubicBezTo>
                  <a:cubicBezTo>
                    <a:pt x="5566" y="53975"/>
                    <a:pt x="-13484" y="0"/>
                    <a:pt x="15091" y="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3896" y="1905975"/>
            <a:ext cx="3228339" cy="835360"/>
            <a:chOff x="304800" y="4743266"/>
            <a:chExt cx="9124950" cy="1485084"/>
          </a:xfrm>
        </p:grpSpPr>
        <p:sp>
          <p:nvSpPr>
            <p:cNvPr id="18" name="Freeform 17"/>
            <p:cNvSpPr/>
            <p:nvPr/>
          </p:nvSpPr>
          <p:spPr>
            <a:xfrm>
              <a:off x="304800" y="4743266"/>
              <a:ext cx="9124950" cy="1068216"/>
            </a:xfrm>
            <a:custGeom>
              <a:avLst/>
              <a:gdLst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829300 w 9124950"/>
                <a:gd name="connsiteY6" fmla="*/ 628834 h 1068216"/>
                <a:gd name="connsiteX7" fmla="*/ 5562600 w 9124950"/>
                <a:gd name="connsiteY7" fmla="*/ 3828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772150 w 9124950"/>
                <a:gd name="connsiteY6" fmla="*/ 552634 h 1068216"/>
                <a:gd name="connsiteX7" fmla="*/ 5562600 w 9124950"/>
                <a:gd name="connsiteY7" fmla="*/ 3828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562600 w 9124950"/>
                <a:gd name="connsiteY7" fmla="*/ 3828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638800 w 9124950"/>
                <a:gd name="connsiteY7" fmla="*/ 20973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638800 w 9124950"/>
                <a:gd name="connsiteY7" fmla="*/ 209734 h 1068216"/>
                <a:gd name="connsiteX8" fmla="*/ 5124450 w 9124950"/>
                <a:gd name="connsiteY8" fmla="*/ 95434 h 1068216"/>
                <a:gd name="connsiteX9" fmla="*/ 5010150 w 9124950"/>
                <a:gd name="connsiteY9" fmla="*/ 324034 h 1068216"/>
                <a:gd name="connsiteX10" fmla="*/ 5219700 w 9124950"/>
                <a:gd name="connsiteY10" fmla="*/ 762184 h 1068216"/>
                <a:gd name="connsiteX11" fmla="*/ 5581650 w 9124950"/>
                <a:gd name="connsiteY11" fmla="*/ 971734 h 1068216"/>
                <a:gd name="connsiteX12" fmla="*/ 6153150 w 9124950"/>
                <a:gd name="connsiteY12" fmla="*/ 1047934 h 1068216"/>
                <a:gd name="connsiteX13" fmla="*/ 6934200 w 9124950"/>
                <a:gd name="connsiteY13" fmla="*/ 609784 h 1068216"/>
                <a:gd name="connsiteX14" fmla="*/ 7734300 w 9124950"/>
                <a:gd name="connsiteY14" fmla="*/ 666934 h 1068216"/>
                <a:gd name="connsiteX15" fmla="*/ 8286750 w 9124950"/>
                <a:gd name="connsiteY15" fmla="*/ 876484 h 1068216"/>
                <a:gd name="connsiteX16" fmla="*/ 8934450 w 9124950"/>
                <a:gd name="connsiteY16" fmla="*/ 857434 h 1068216"/>
                <a:gd name="connsiteX17" fmla="*/ 9124950 w 9124950"/>
                <a:gd name="connsiteY17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638800 w 9124950"/>
                <a:gd name="connsiteY7" fmla="*/ 209734 h 1068216"/>
                <a:gd name="connsiteX8" fmla="*/ 5010150 w 9124950"/>
                <a:gd name="connsiteY8" fmla="*/ 324034 h 1068216"/>
                <a:gd name="connsiteX9" fmla="*/ 5219700 w 9124950"/>
                <a:gd name="connsiteY9" fmla="*/ 762184 h 1068216"/>
                <a:gd name="connsiteX10" fmla="*/ 5581650 w 9124950"/>
                <a:gd name="connsiteY10" fmla="*/ 971734 h 1068216"/>
                <a:gd name="connsiteX11" fmla="*/ 6153150 w 9124950"/>
                <a:gd name="connsiteY11" fmla="*/ 1047934 h 1068216"/>
                <a:gd name="connsiteX12" fmla="*/ 6934200 w 9124950"/>
                <a:gd name="connsiteY12" fmla="*/ 609784 h 1068216"/>
                <a:gd name="connsiteX13" fmla="*/ 7734300 w 9124950"/>
                <a:gd name="connsiteY13" fmla="*/ 666934 h 1068216"/>
                <a:gd name="connsiteX14" fmla="*/ 8286750 w 9124950"/>
                <a:gd name="connsiteY14" fmla="*/ 876484 h 1068216"/>
                <a:gd name="connsiteX15" fmla="*/ 8934450 w 9124950"/>
                <a:gd name="connsiteY15" fmla="*/ 857434 h 1068216"/>
                <a:gd name="connsiteX16" fmla="*/ 9124950 w 9124950"/>
                <a:gd name="connsiteY16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943600 w 9124950"/>
                <a:gd name="connsiteY6" fmla="*/ 609784 h 1068216"/>
                <a:gd name="connsiteX7" fmla="*/ 5638800 w 9124950"/>
                <a:gd name="connsiteY7" fmla="*/ 209734 h 1068216"/>
                <a:gd name="connsiteX8" fmla="*/ 5086350 w 9124950"/>
                <a:gd name="connsiteY8" fmla="*/ 343084 h 1068216"/>
                <a:gd name="connsiteX9" fmla="*/ 5219700 w 9124950"/>
                <a:gd name="connsiteY9" fmla="*/ 762184 h 1068216"/>
                <a:gd name="connsiteX10" fmla="*/ 5581650 w 9124950"/>
                <a:gd name="connsiteY10" fmla="*/ 971734 h 1068216"/>
                <a:gd name="connsiteX11" fmla="*/ 6153150 w 9124950"/>
                <a:gd name="connsiteY11" fmla="*/ 1047934 h 1068216"/>
                <a:gd name="connsiteX12" fmla="*/ 6934200 w 9124950"/>
                <a:gd name="connsiteY12" fmla="*/ 609784 h 1068216"/>
                <a:gd name="connsiteX13" fmla="*/ 7734300 w 9124950"/>
                <a:gd name="connsiteY13" fmla="*/ 666934 h 1068216"/>
                <a:gd name="connsiteX14" fmla="*/ 8286750 w 9124950"/>
                <a:gd name="connsiteY14" fmla="*/ 876484 h 1068216"/>
                <a:gd name="connsiteX15" fmla="*/ 8934450 w 9124950"/>
                <a:gd name="connsiteY15" fmla="*/ 857434 h 1068216"/>
                <a:gd name="connsiteX16" fmla="*/ 9124950 w 9124950"/>
                <a:gd name="connsiteY16" fmla="*/ 647884 h 1068216"/>
                <a:gd name="connsiteX0" fmla="*/ 0 w 9124950"/>
                <a:gd name="connsiteY0" fmla="*/ 266884 h 1068216"/>
                <a:gd name="connsiteX1" fmla="*/ 266700 w 9124950"/>
                <a:gd name="connsiteY1" fmla="*/ 419284 h 1068216"/>
                <a:gd name="connsiteX2" fmla="*/ 952500 w 9124950"/>
                <a:gd name="connsiteY2" fmla="*/ 324034 h 1068216"/>
                <a:gd name="connsiteX3" fmla="*/ 2286000 w 9124950"/>
                <a:gd name="connsiteY3" fmla="*/ 184 h 1068216"/>
                <a:gd name="connsiteX4" fmla="*/ 3695700 w 9124950"/>
                <a:gd name="connsiteY4" fmla="*/ 285934 h 1068216"/>
                <a:gd name="connsiteX5" fmla="*/ 4953000 w 9124950"/>
                <a:gd name="connsiteY5" fmla="*/ 800284 h 1068216"/>
                <a:gd name="connsiteX6" fmla="*/ 5829300 w 9124950"/>
                <a:gd name="connsiteY6" fmla="*/ 628834 h 1068216"/>
                <a:gd name="connsiteX7" fmla="*/ 5638800 w 9124950"/>
                <a:gd name="connsiteY7" fmla="*/ 209734 h 1068216"/>
                <a:gd name="connsiteX8" fmla="*/ 5086350 w 9124950"/>
                <a:gd name="connsiteY8" fmla="*/ 343084 h 1068216"/>
                <a:gd name="connsiteX9" fmla="*/ 5219700 w 9124950"/>
                <a:gd name="connsiteY9" fmla="*/ 762184 h 1068216"/>
                <a:gd name="connsiteX10" fmla="*/ 5581650 w 9124950"/>
                <a:gd name="connsiteY10" fmla="*/ 971734 h 1068216"/>
                <a:gd name="connsiteX11" fmla="*/ 6153150 w 9124950"/>
                <a:gd name="connsiteY11" fmla="*/ 1047934 h 1068216"/>
                <a:gd name="connsiteX12" fmla="*/ 6934200 w 9124950"/>
                <a:gd name="connsiteY12" fmla="*/ 609784 h 1068216"/>
                <a:gd name="connsiteX13" fmla="*/ 7734300 w 9124950"/>
                <a:gd name="connsiteY13" fmla="*/ 666934 h 1068216"/>
                <a:gd name="connsiteX14" fmla="*/ 8286750 w 9124950"/>
                <a:gd name="connsiteY14" fmla="*/ 876484 h 1068216"/>
                <a:gd name="connsiteX15" fmla="*/ 8934450 w 9124950"/>
                <a:gd name="connsiteY15" fmla="*/ 857434 h 1068216"/>
                <a:gd name="connsiteX16" fmla="*/ 9124950 w 9124950"/>
                <a:gd name="connsiteY16" fmla="*/ 647884 h 106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4950" h="1068216">
                  <a:moveTo>
                    <a:pt x="0" y="266884"/>
                  </a:moveTo>
                  <a:cubicBezTo>
                    <a:pt x="53975" y="338321"/>
                    <a:pt x="107950" y="409759"/>
                    <a:pt x="266700" y="419284"/>
                  </a:cubicBezTo>
                  <a:cubicBezTo>
                    <a:pt x="425450" y="428809"/>
                    <a:pt x="615950" y="393884"/>
                    <a:pt x="952500" y="324034"/>
                  </a:cubicBezTo>
                  <a:cubicBezTo>
                    <a:pt x="1289050" y="254184"/>
                    <a:pt x="1828800" y="6534"/>
                    <a:pt x="2286000" y="184"/>
                  </a:cubicBezTo>
                  <a:cubicBezTo>
                    <a:pt x="2743200" y="-6166"/>
                    <a:pt x="3251200" y="152584"/>
                    <a:pt x="3695700" y="285934"/>
                  </a:cubicBezTo>
                  <a:cubicBezTo>
                    <a:pt x="4140200" y="419284"/>
                    <a:pt x="4597400" y="743134"/>
                    <a:pt x="4953000" y="800284"/>
                  </a:cubicBezTo>
                  <a:cubicBezTo>
                    <a:pt x="5308600" y="857434"/>
                    <a:pt x="5715000" y="727259"/>
                    <a:pt x="5829300" y="628834"/>
                  </a:cubicBezTo>
                  <a:cubicBezTo>
                    <a:pt x="5943600" y="530409"/>
                    <a:pt x="5762625" y="257359"/>
                    <a:pt x="5638800" y="209734"/>
                  </a:cubicBezTo>
                  <a:cubicBezTo>
                    <a:pt x="5514975" y="162109"/>
                    <a:pt x="5156200" y="251009"/>
                    <a:pt x="5086350" y="343084"/>
                  </a:cubicBezTo>
                  <a:cubicBezTo>
                    <a:pt x="5016500" y="435159"/>
                    <a:pt x="5137150" y="657409"/>
                    <a:pt x="5219700" y="762184"/>
                  </a:cubicBezTo>
                  <a:cubicBezTo>
                    <a:pt x="5302250" y="866959"/>
                    <a:pt x="5426075" y="924109"/>
                    <a:pt x="5581650" y="971734"/>
                  </a:cubicBezTo>
                  <a:cubicBezTo>
                    <a:pt x="5737225" y="1019359"/>
                    <a:pt x="5927725" y="1108259"/>
                    <a:pt x="6153150" y="1047934"/>
                  </a:cubicBezTo>
                  <a:cubicBezTo>
                    <a:pt x="6378575" y="987609"/>
                    <a:pt x="6670675" y="673284"/>
                    <a:pt x="6934200" y="609784"/>
                  </a:cubicBezTo>
                  <a:cubicBezTo>
                    <a:pt x="7197725" y="546284"/>
                    <a:pt x="7508875" y="622484"/>
                    <a:pt x="7734300" y="666934"/>
                  </a:cubicBezTo>
                  <a:cubicBezTo>
                    <a:pt x="7959725" y="711384"/>
                    <a:pt x="8086725" y="844734"/>
                    <a:pt x="8286750" y="876484"/>
                  </a:cubicBezTo>
                  <a:cubicBezTo>
                    <a:pt x="8486775" y="908234"/>
                    <a:pt x="8794750" y="895534"/>
                    <a:pt x="8934450" y="857434"/>
                  </a:cubicBezTo>
                  <a:cubicBezTo>
                    <a:pt x="9074150" y="819334"/>
                    <a:pt x="9099550" y="733609"/>
                    <a:pt x="9124950" y="64788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75153" y="5023526"/>
              <a:ext cx="588018" cy="937449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20" name="Freeform 19"/>
            <p:cNvSpPr/>
            <p:nvPr/>
          </p:nvSpPr>
          <p:spPr>
            <a:xfrm rot="21169054">
              <a:off x="1939395" y="4777545"/>
              <a:ext cx="588018" cy="640290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21" name="Freeform 20"/>
            <p:cNvSpPr/>
            <p:nvPr/>
          </p:nvSpPr>
          <p:spPr>
            <a:xfrm rot="1480509">
              <a:off x="2926257" y="4817866"/>
              <a:ext cx="635053" cy="760657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22" name="Freeform 21"/>
            <p:cNvSpPr/>
            <p:nvPr/>
          </p:nvSpPr>
          <p:spPr>
            <a:xfrm rot="2217571">
              <a:off x="3914971" y="5121357"/>
              <a:ext cx="635053" cy="760657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849479" y="5677173"/>
              <a:ext cx="418883" cy="551177"/>
            </a:xfrm>
            <a:custGeom>
              <a:avLst/>
              <a:gdLst>
                <a:gd name="connsiteX0" fmla="*/ 15091 w 418883"/>
                <a:gd name="connsiteY0" fmla="*/ 0 h 551177"/>
                <a:gd name="connsiteX1" fmla="*/ 186541 w 418883"/>
                <a:gd name="connsiteY1" fmla="*/ 95250 h 551177"/>
                <a:gd name="connsiteX2" fmla="*/ 415141 w 418883"/>
                <a:gd name="connsiteY2" fmla="*/ 152400 h 551177"/>
                <a:gd name="connsiteX3" fmla="*/ 319891 w 418883"/>
                <a:gd name="connsiteY3" fmla="*/ 285750 h 551177"/>
                <a:gd name="connsiteX4" fmla="*/ 205591 w 418883"/>
                <a:gd name="connsiteY4" fmla="*/ 495300 h 551177"/>
                <a:gd name="connsiteX5" fmla="*/ 129391 w 418883"/>
                <a:gd name="connsiteY5" fmla="*/ 533400 h 551177"/>
                <a:gd name="connsiteX6" fmla="*/ 72241 w 418883"/>
                <a:gd name="connsiteY6" fmla="*/ 247650 h 551177"/>
                <a:gd name="connsiteX7" fmla="*/ 15091 w 418883"/>
                <a:gd name="connsiteY7" fmla="*/ 95250 h 551177"/>
                <a:gd name="connsiteX8" fmla="*/ 15091 w 418883"/>
                <a:gd name="connsiteY8" fmla="*/ 0 h 55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883" h="551177">
                  <a:moveTo>
                    <a:pt x="15091" y="0"/>
                  </a:moveTo>
                  <a:cubicBezTo>
                    <a:pt x="43666" y="0"/>
                    <a:pt x="119866" y="69850"/>
                    <a:pt x="186541" y="95250"/>
                  </a:cubicBezTo>
                  <a:cubicBezTo>
                    <a:pt x="253216" y="120650"/>
                    <a:pt x="392916" y="120650"/>
                    <a:pt x="415141" y="152400"/>
                  </a:cubicBezTo>
                  <a:cubicBezTo>
                    <a:pt x="437366" y="184150"/>
                    <a:pt x="354816" y="228600"/>
                    <a:pt x="319891" y="285750"/>
                  </a:cubicBezTo>
                  <a:cubicBezTo>
                    <a:pt x="284966" y="342900"/>
                    <a:pt x="237341" y="454025"/>
                    <a:pt x="205591" y="495300"/>
                  </a:cubicBezTo>
                  <a:cubicBezTo>
                    <a:pt x="173841" y="536575"/>
                    <a:pt x="151616" y="574675"/>
                    <a:pt x="129391" y="533400"/>
                  </a:cubicBezTo>
                  <a:cubicBezTo>
                    <a:pt x="107166" y="492125"/>
                    <a:pt x="91291" y="320675"/>
                    <a:pt x="72241" y="247650"/>
                  </a:cubicBezTo>
                  <a:cubicBezTo>
                    <a:pt x="53191" y="174625"/>
                    <a:pt x="24616" y="136525"/>
                    <a:pt x="15091" y="95250"/>
                  </a:cubicBezTo>
                  <a:cubicBezTo>
                    <a:pt x="5566" y="53975"/>
                    <a:pt x="-13484" y="0"/>
                    <a:pt x="15091" y="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05556" y="5379146"/>
              <a:ext cx="574449" cy="697804"/>
            </a:xfrm>
            <a:custGeom>
              <a:avLst/>
              <a:gdLst>
                <a:gd name="connsiteX0" fmla="*/ 266744 w 574449"/>
                <a:gd name="connsiteY0" fmla="*/ 88204 h 697804"/>
                <a:gd name="connsiteX1" fmla="*/ 44 w 574449"/>
                <a:gd name="connsiteY1" fmla="*/ 316804 h 697804"/>
                <a:gd name="connsiteX2" fmla="*/ 247694 w 574449"/>
                <a:gd name="connsiteY2" fmla="*/ 526354 h 697804"/>
                <a:gd name="connsiteX3" fmla="*/ 495344 w 574449"/>
                <a:gd name="connsiteY3" fmla="*/ 659704 h 697804"/>
                <a:gd name="connsiteX4" fmla="*/ 552494 w 574449"/>
                <a:gd name="connsiteY4" fmla="*/ 678754 h 697804"/>
                <a:gd name="connsiteX5" fmla="*/ 571544 w 574449"/>
                <a:gd name="connsiteY5" fmla="*/ 412054 h 697804"/>
                <a:gd name="connsiteX6" fmla="*/ 495344 w 574449"/>
                <a:gd name="connsiteY6" fmla="*/ 50104 h 697804"/>
                <a:gd name="connsiteX7" fmla="*/ 476294 w 574449"/>
                <a:gd name="connsiteY7" fmla="*/ 12004 h 69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449" h="697804">
                  <a:moveTo>
                    <a:pt x="266744" y="88204"/>
                  </a:moveTo>
                  <a:cubicBezTo>
                    <a:pt x="134981" y="165991"/>
                    <a:pt x="3219" y="243779"/>
                    <a:pt x="44" y="316804"/>
                  </a:cubicBezTo>
                  <a:cubicBezTo>
                    <a:pt x="-3131" y="389829"/>
                    <a:pt x="165144" y="469204"/>
                    <a:pt x="247694" y="526354"/>
                  </a:cubicBezTo>
                  <a:cubicBezTo>
                    <a:pt x="330244" y="583504"/>
                    <a:pt x="444544" y="634304"/>
                    <a:pt x="495344" y="659704"/>
                  </a:cubicBezTo>
                  <a:cubicBezTo>
                    <a:pt x="546144" y="685104"/>
                    <a:pt x="539794" y="720029"/>
                    <a:pt x="552494" y="678754"/>
                  </a:cubicBezTo>
                  <a:cubicBezTo>
                    <a:pt x="565194" y="637479"/>
                    <a:pt x="581069" y="516829"/>
                    <a:pt x="571544" y="412054"/>
                  </a:cubicBezTo>
                  <a:cubicBezTo>
                    <a:pt x="562019" y="307279"/>
                    <a:pt x="511219" y="116779"/>
                    <a:pt x="495344" y="50104"/>
                  </a:cubicBezTo>
                  <a:cubicBezTo>
                    <a:pt x="479469" y="-16571"/>
                    <a:pt x="477881" y="-2284"/>
                    <a:pt x="476294" y="12004"/>
                  </a:cubicBezTo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25" name="Freeform 24"/>
            <p:cNvSpPr/>
            <p:nvPr/>
          </p:nvSpPr>
          <p:spPr>
            <a:xfrm rot="1256670">
              <a:off x="7523111" y="5371707"/>
              <a:ext cx="635053" cy="760657"/>
            </a:xfrm>
            <a:custGeom>
              <a:avLst/>
              <a:gdLst>
                <a:gd name="connsiteX0" fmla="*/ 12385 w 594506"/>
                <a:gd name="connsiteY0" fmla="*/ 119974 h 937449"/>
                <a:gd name="connsiteX1" fmla="*/ 526735 w 594506"/>
                <a:gd name="connsiteY1" fmla="*/ 5674 h 937449"/>
                <a:gd name="connsiteX2" fmla="*/ 564835 w 594506"/>
                <a:gd name="connsiteY2" fmla="*/ 62824 h 937449"/>
                <a:gd name="connsiteX3" fmla="*/ 583885 w 594506"/>
                <a:gd name="connsiteY3" fmla="*/ 443824 h 937449"/>
                <a:gd name="connsiteX4" fmla="*/ 583885 w 594506"/>
                <a:gd name="connsiteY4" fmla="*/ 920074 h 937449"/>
                <a:gd name="connsiteX5" fmla="*/ 450535 w 594506"/>
                <a:gd name="connsiteY5" fmla="*/ 805774 h 937449"/>
                <a:gd name="connsiteX6" fmla="*/ 260035 w 594506"/>
                <a:gd name="connsiteY6" fmla="*/ 539074 h 937449"/>
                <a:gd name="connsiteX7" fmla="*/ 164785 w 594506"/>
                <a:gd name="connsiteY7" fmla="*/ 310474 h 937449"/>
                <a:gd name="connsiteX8" fmla="*/ 12385 w 594506"/>
                <a:gd name="connsiteY8" fmla="*/ 119974 h 937449"/>
                <a:gd name="connsiteX0" fmla="*/ 5897 w 588018"/>
                <a:gd name="connsiteY0" fmla="*/ 119974 h 937449"/>
                <a:gd name="connsiteX1" fmla="*/ 520247 w 588018"/>
                <a:gd name="connsiteY1" fmla="*/ 5674 h 937449"/>
                <a:gd name="connsiteX2" fmla="*/ 558347 w 588018"/>
                <a:gd name="connsiteY2" fmla="*/ 62824 h 937449"/>
                <a:gd name="connsiteX3" fmla="*/ 577397 w 588018"/>
                <a:gd name="connsiteY3" fmla="*/ 443824 h 937449"/>
                <a:gd name="connsiteX4" fmla="*/ 577397 w 588018"/>
                <a:gd name="connsiteY4" fmla="*/ 920074 h 937449"/>
                <a:gd name="connsiteX5" fmla="*/ 444047 w 588018"/>
                <a:gd name="connsiteY5" fmla="*/ 805774 h 937449"/>
                <a:gd name="connsiteX6" fmla="*/ 253547 w 588018"/>
                <a:gd name="connsiteY6" fmla="*/ 539074 h 937449"/>
                <a:gd name="connsiteX7" fmla="*/ 5897 w 588018"/>
                <a:gd name="connsiteY7" fmla="*/ 119974 h 93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018" h="937449">
                  <a:moveTo>
                    <a:pt x="5897" y="119974"/>
                  </a:moveTo>
                  <a:cubicBezTo>
                    <a:pt x="50347" y="31074"/>
                    <a:pt x="428172" y="15199"/>
                    <a:pt x="520247" y="5674"/>
                  </a:cubicBezTo>
                  <a:cubicBezTo>
                    <a:pt x="612322" y="-3851"/>
                    <a:pt x="548822" y="-10201"/>
                    <a:pt x="558347" y="62824"/>
                  </a:cubicBezTo>
                  <a:cubicBezTo>
                    <a:pt x="567872" y="135849"/>
                    <a:pt x="574222" y="300949"/>
                    <a:pt x="577397" y="443824"/>
                  </a:cubicBezTo>
                  <a:cubicBezTo>
                    <a:pt x="580572" y="586699"/>
                    <a:pt x="599622" y="859749"/>
                    <a:pt x="577397" y="920074"/>
                  </a:cubicBezTo>
                  <a:cubicBezTo>
                    <a:pt x="555172" y="980399"/>
                    <a:pt x="498022" y="869274"/>
                    <a:pt x="444047" y="805774"/>
                  </a:cubicBezTo>
                  <a:cubicBezTo>
                    <a:pt x="390072" y="742274"/>
                    <a:pt x="301172" y="621624"/>
                    <a:pt x="253547" y="539074"/>
                  </a:cubicBezTo>
                  <a:cubicBezTo>
                    <a:pt x="180522" y="424774"/>
                    <a:pt x="-38553" y="208874"/>
                    <a:pt x="5897" y="11997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sp>
          <p:nvSpPr>
            <p:cNvPr id="26" name="Freeform 25"/>
            <p:cNvSpPr/>
            <p:nvPr/>
          </p:nvSpPr>
          <p:spPr>
            <a:xfrm rot="20505154">
              <a:off x="8688282" y="5549615"/>
              <a:ext cx="546645" cy="594455"/>
            </a:xfrm>
            <a:custGeom>
              <a:avLst/>
              <a:gdLst>
                <a:gd name="connsiteX0" fmla="*/ 15091 w 418883"/>
                <a:gd name="connsiteY0" fmla="*/ 0 h 551177"/>
                <a:gd name="connsiteX1" fmla="*/ 186541 w 418883"/>
                <a:gd name="connsiteY1" fmla="*/ 95250 h 551177"/>
                <a:gd name="connsiteX2" fmla="*/ 415141 w 418883"/>
                <a:gd name="connsiteY2" fmla="*/ 152400 h 551177"/>
                <a:gd name="connsiteX3" fmla="*/ 319891 w 418883"/>
                <a:gd name="connsiteY3" fmla="*/ 285750 h 551177"/>
                <a:gd name="connsiteX4" fmla="*/ 205591 w 418883"/>
                <a:gd name="connsiteY4" fmla="*/ 495300 h 551177"/>
                <a:gd name="connsiteX5" fmla="*/ 129391 w 418883"/>
                <a:gd name="connsiteY5" fmla="*/ 533400 h 551177"/>
                <a:gd name="connsiteX6" fmla="*/ 72241 w 418883"/>
                <a:gd name="connsiteY6" fmla="*/ 247650 h 551177"/>
                <a:gd name="connsiteX7" fmla="*/ 15091 w 418883"/>
                <a:gd name="connsiteY7" fmla="*/ 95250 h 551177"/>
                <a:gd name="connsiteX8" fmla="*/ 15091 w 418883"/>
                <a:gd name="connsiteY8" fmla="*/ 0 h 55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883" h="551177">
                  <a:moveTo>
                    <a:pt x="15091" y="0"/>
                  </a:moveTo>
                  <a:cubicBezTo>
                    <a:pt x="43666" y="0"/>
                    <a:pt x="119866" y="69850"/>
                    <a:pt x="186541" y="95250"/>
                  </a:cubicBezTo>
                  <a:cubicBezTo>
                    <a:pt x="253216" y="120650"/>
                    <a:pt x="392916" y="120650"/>
                    <a:pt x="415141" y="152400"/>
                  </a:cubicBezTo>
                  <a:cubicBezTo>
                    <a:pt x="437366" y="184150"/>
                    <a:pt x="354816" y="228600"/>
                    <a:pt x="319891" y="285750"/>
                  </a:cubicBezTo>
                  <a:cubicBezTo>
                    <a:pt x="284966" y="342900"/>
                    <a:pt x="237341" y="454025"/>
                    <a:pt x="205591" y="495300"/>
                  </a:cubicBezTo>
                  <a:cubicBezTo>
                    <a:pt x="173841" y="536575"/>
                    <a:pt x="151616" y="574675"/>
                    <a:pt x="129391" y="533400"/>
                  </a:cubicBezTo>
                  <a:cubicBezTo>
                    <a:pt x="107166" y="492125"/>
                    <a:pt x="91291" y="320675"/>
                    <a:pt x="72241" y="247650"/>
                  </a:cubicBezTo>
                  <a:cubicBezTo>
                    <a:pt x="53191" y="174625"/>
                    <a:pt x="24616" y="136525"/>
                    <a:pt x="15091" y="95250"/>
                  </a:cubicBezTo>
                  <a:cubicBezTo>
                    <a:pt x="5566" y="53975"/>
                    <a:pt x="-13484" y="0"/>
                    <a:pt x="15091" y="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354774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3" name="Group 12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5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-17640"/>
            <a:ext cx="51375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Google Vocab.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563" y="1153102"/>
            <a:ext cx="67538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Landing Pad:   This refers to the home page.</a:t>
            </a:r>
          </a:p>
          <a:p>
            <a:r>
              <a:rPr lang="en-US" b="1" dirty="0"/>
              <a:t>Table:  not the one you eat on, the format you use to layout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your </a:t>
            </a:r>
            <a:r>
              <a:rPr lang="en-US" b="1" dirty="0"/>
              <a:t>web page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Gear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 rot="847125">
            <a:off x="4552999" y="158581"/>
            <a:ext cx="15568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the terms.</a:t>
            </a:r>
          </a:p>
        </p:txBody>
      </p:sp>
    </p:spTree>
    <p:extLst>
      <p:ext uri="{BB962C8B-B14F-4D97-AF65-F5344CB8AC3E}">
        <p14:creationId xmlns:p14="http://schemas.microsoft.com/office/powerpoint/2010/main" val="980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24703" y="1278977"/>
            <a:ext cx="3771900" cy="3771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30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279400" h="330200"/>
            </a:sp3d>
          </a:bodyPr>
          <a:lstStyle/>
          <a:p>
            <a:pPr algn="ctr"/>
            <a:endParaRPr lang="en-US" sz="1350" dirty="0"/>
          </a:p>
        </p:txBody>
      </p:sp>
      <p:sp>
        <p:nvSpPr>
          <p:cNvPr id="6" name="Oval 5"/>
          <p:cNvSpPr/>
          <p:nvPr/>
        </p:nvSpPr>
        <p:spPr>
          <a:xfrm>
            <a:off x="394137" y="1369629"/>
            <a:ext cx="3771900" cy="3771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30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>
              <a:bevelT w="279400" h="330200"/>
            </a:sp3d>
          </a:bodyPr>
          <a:lstStyle/>
          <a:p>
            <a:pPr algn="ctr"/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370052" y="2466660"/>
            <a:ext cx="3520516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APPS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8219" y="2466660"/>
            <a:ext cx="3724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GREAT</a:t>
            </a:r>
          </a:p>
        </p:txBody>
      </p:sp>
    </p:spTree>
    <p:extLst>
      <p:ext uri="{BB962C8B-B14F-4D97-AF65-F5344CB8AC3E}">
        <p14:creationId xmlns:p14="http://schemas.microsoft.com/office/powerpoint/2010/main" val="2188869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24703" y="1278977"/>
            <a:ext cx="3771900" cy="3771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30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Oval 5"/>
          <p:cNvSpPr/>
          <p:nvPr/>
        </p:nvSpPr>
        <p:spPr>
          <a:xfrm>
            <a:off x="394137" y="1369629"/>
            <a:ext cx="3771900" cy="37719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330200" h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478444" y="1910991"/>
            <a:ext cx="36872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Shadow</a:t>
            </a:r>
          </a:p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Puppets</a:t>
            </a:r>
          </a:p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EDU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204" y="2114639"/>
            <a:ext cx="35108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Debbie</a:t>
            </a:r>
          </a:p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Raukar</a:t>
            </a:r>
          </a:p>
        </p:txBody>
      </p:sp>
    </p:spTree>
    <p:extLst>
      <p:ext uri="{BB962C8B-B14F-4D97-AF65-F5344CB8AC3E}">
        <p14:creationId xmlns:p14="http://schemas.microsoft.com/office/powerpoint/2010/main" val="143401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3702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2" descr="https://developers.google.com/google-apps/sites/images/sites_gadge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364" r="100000">
                        <a14:foregroundMark x1="14909" y1="21500" x2="25091" y2="42000"/>
                        <a14:foregroundMark x1="8000" y1="46000" x2="28364" y2="73500"/>
                        <a14:foregroundMark x1="42909" y1="73000" x2="43636" y2="93500"/>
                        <a14:foregroundMark x1="49818" y1="57500" x2="33091" y2="57000"/>
                        <a14:foregroundMark x1="50182" y1="34000" x2="29818" y2="33000"/>
                        <a14:foregroundMark x1="57455" y1="70000" x2="49455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39" y="2116009"/>
            <a:ext cx="3557115" cy="25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97" y="1150959"/>
            <a:ext cx="5663762" cy="3924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pPr algn="ctr"/>
            <a:r>
              <a:rPr lang="en-US" sz="1245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Class</a:t>
            </a:r>
          </a:p>
          <a:p>
            <a:pPr algn="ctr"/>
            <a:r>
              <a:rPr lang="en-US" sz="1245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sp>
          <p:nvSpPr>
            <p:cNvPr id="15" name="Rectangle 1"/>
            <p:cNvSpPr/>
            <p:nvPr/>
          </p:nvSpPr>
          <p:spPr>
            <a:xfrm>
              <a:off x="6528215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"/>
            <p:cNvSpPr/>
            <p:nvPr/>
          </p:nvSpPr>
          <p:spPr>
            <a:xfrm>
              <a:off x="6962294" y="868178"/>
              <a:ext cx="1753914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"/>
            <p:cNvSpPr/>
            <p:nvPr/>
          </p:nvSpPr>
          <p:spPr>
            <a:xfrm>
              <a:off x="7673866" y="862714"/>
              <a:ext cx="1463160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7619103" y="857250"/>
              <a:ext cx="1156642" cy="5143500"/>
            </a:xfrm>
            <a:custGeom>
              <a:avLst/>
              <a:gdLst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0 w 2338552"/>
                <a:gd name="connsiteY4" fmla="*/ 0 h 6858000"/>
                <a:gd name="connsiteX0" fmla="*/ 15765 w 2354317"/>
                <a:gd name="connsiteY0" fmla="*/ 0 h 6858000"/>
                <a:gd name="connsiteX1" fmla="*/ 2354317 w 2354317"/>
                <a:gd name="connsiteY1" fmla="*/ 0 h 6858000"/>
                <a:gd name="connsiteX2" fmla="*/ 2354317 w 2354317"/>
                <a:gd name="connsiteY2" fmla="*/ 6858000 h 6858000"/>
                <a:gd name="connsiteX3" fmla="*/ 15765 w 2354317"/>
                <a:gd name="connsiteY3" fmla="*/ 6858000 h 6858000"/>
                <a:gd name="connsiteX4" fmla="*/ 0 w 2354317"/>
                <a:gd name="connsiteY4" fmla="*/ 3468414 h 6858000"/>
                <a:gd name="connsiteX5" fmla="*/ 15765 w 2354317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38552 w 2338552"/>
                <a:gd name="connsiteY2" fmla="*/ 6858000 h 6858000"/>
                <a:gd name="connsiteX3" fmla="*/ 0 w 2338552"/>
                <a:gd name="connsiteY3" fmla="*/ 6858000 h 6858000"/>
                <a:gd name="connsiteX4" fmla="*/ 756746 w 2338552"/>
                <a:gd name="connsiteY4" fmla="*/ 1939159 h 6858000"/>
                <a:gd name="connsiteX5" fmla="*/ 0 w 2338552"/>
                <a:gd name="connsiteY5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2316561 w 2338552"/>
                <a:gd name="connsiteY2" fmla="*/ 32457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  <a:gd name="connsiteX0" fmla="*/ 0 w 2338552"/>
                <a:gd name="connsiteY0" fmla="*/ 0 h 6858000"/>
                <a:gd name="connsiteX1" fmla="*/ 2338552 w 2338552"/>
                <a:gd name="connsiteY1" fmla="*/ 0 h 6858000"/>
                <a:gd name="connsiteX2" fmla="*/ 1941029 w 2338552"/>
                <a:gd name="connsiteY2" fmla="*/ 3360085 h 6858000"/>
                <a:gd name="connsiteX3" fmla="*/ 2338552 w 2338552"/>
                <a:gd name="connsiteY3" fmla="*/ 6858000 h 6858000"/>
                <a:gd name="connsiteX4" fmla="*/ 0 w 2338552"/>
                <a:gd name="connsiteY4" fmla="*/ 6858000 h 6858000"/>
                <a:gd name="connsiteX5" fmla="*/ 756746 w 2338552"/>
                <a:gd name="connsiteY5" fmla="*/ 1939159 h 6858000"/>
                <a:gd name="connsiteX6" fmla="*/ 0 w 2338552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552" h="6858000">
                  <a:moveTo>
                    <a:pt x="0" y="0"/>
                  </a:moveTo>
                  <a:lnTo>
                    <a:pt x="2338552" y="0"/>
                  </a:lnTo>
                  <a:lnTo>
                    <a:pt x="1941029" y="3360085"/>
                  </a:lnTo>
                  <a:lnTo>
                    <a:pt x="2338552" y="6858000"/>
                  </a:lnTo>
                  <a:lnTo>
                    <a:pt x="0" y="6858000"/>
                  </a:lnTo>
                  <a:cubicBezTo>
                    <a:pt x="252249" y="5218386"/>
                    <a:pt x="1828801" y="4020207"/>
                    <a:pt x="756746" y="1939159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697412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</a:t>
            </a:r>
            <a:r>
              <a:rPr lang="en-US" sz="49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:  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Hodge Podge</a:t>
            </a:r>
            <a:endParaRPr lang="en-US" sz="3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30822" y="1147606"/>
            <a:ext cx="8135048" cy="54861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Pick a topic based on something you are currently learning </a:t>
            </a:r>
            <a:endParaRPr lang="en-US" altLang="en-US" sz="16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16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or </a:t>
            </a:r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have studied this year.</a:t>
            </a: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___minimum of 3 links (about your topic)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___minimum of 3 links of video about your topic. (from National </a:t>
            </a:r>
            <a:endParaRPr lang="en-US" altLang="en-US" sz="1600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16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    Geographic</a:t>
            </a:r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Teacher Tube, </a:t>
            </a:r>
            <a:r>
              <a:rPr lang="en-US" altLang="en-US" sz="16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Youtube</a:t>
            </a:r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etc.)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___Have a paragraph that explains your topic.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___You need to have a map of where your author lives or location of book.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___You also need photographs of your book and/or author (up to 6).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___You may make a QA about a video.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___Google Classroom Assignments:  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 defTabSz="685800">
              <a:buFontTx/>
              <a:buAutoNum type="alphaUcPeriod"/>
            </a:pPr>
            <a:r>
              <a:rPr lang="en-US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Share your site.</a:t>
            </a: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Click the address (URL) above-it should highlight in blue.  CTRL-C (copy).  </a:t>
            </a:r>
          </a:p>
          <a:p>
            <a:pPr defTabSz="685800">
              <a:buFontTx/>
              <a:buAutoNum type="arabicPeriod" startAt="2"/>
            </a:pPr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Go to G Classroom.  Click Assignment.  Click ADD LINK.  CTRL-V (paste) in box.</a:t>
            </a:r>
          </a:p>
          <a:p>
            <a:pPr defTabSz="685800">
              <a:buFontTx/>
              <a:buAutoNum type="arabicPeriod" startAt="3"/>
            </a:pPr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Click TURN IN...TURN IN.</a:t>
            </a: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B.  Send a picture of you with the author or the book.</a:t>
            </a:r>
          </a:p>
          <a:p>
            <a:pPr defTabSz="685800"/>
            <a:endParaRPr lang="en-US" altLang="en-US" sz="16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Example:  You share a cake recipe with pictures, links, and videos.</a:t>
            </a: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You have participants double or halve or triple recipe ingredients.</a:t>
            </a: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Instead of doing it on the page, try creating a Google form with the information.</a:t>
            </a:r>
          </a:p>
          <a:p>
            <a:pPr defTabSz="685800"/>
            <a:endParaRPr lang="en-US" altLang="en-US" sz="16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EXTRA:  Create a video of your topic and add to page or put in </a:t>
            </a:r>
            <a:r>
              <a:rPr lang="en-US" altLang="en-US" sz="16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/>
            </a:r>
            <a:br>
              <a:rPr lang="en-US" altLang="en-US" sz="16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</a:br>
            <a:r>
              <a:rPr lang="en-US" altLang="en-US" sz="16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Youtube </a:t>
            </a:r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account </a:t>
            </a:r>
            <a:r>
              <a:rPr lang="en-US" altLang="en-US" sz="1600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&amp; </a:t>
            </a:r>
            <a:r>
              <a:rPr lang="en-US" altLang="en-US" sz="16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create a link on your page.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0996151">
            <a:off x="1466277" y="3329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35189" y="-24396"/>
            <a:ext cx="2608811" cy="6882396"/>
            <a:chOff x="6528215" y="857250"/>
            <a:chExt cx="2608811" cy="5154428"/>
          </a:xfrm>
        </p:grpSpPr>
        <p:grpSp>
          <p:nvGrpSpPr>
            <p:cNvPr id="14" name="Group 13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6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138213" y="4615219"/>
              <a:ext cx="1963529" cy="990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5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4" name="Group 13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6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8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6507" y="52299"/>
            <a:ext cx="6974126" cy="854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495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Idea:  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Measuring and Fractions</a:t>
            </a:r>
            <a:endParaRPr lang="en-US" sz="3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46082" y="723755"/>
            <a:ext cx="7059177" cy="61632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Make a page about measuring and/or fractions for math.  </a:t>
            </a: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___minimum of 3 links (could be math games, tutorials, 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  worksheets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etc.)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___minimum of 3 links of videos about your topic-LINKS i.e. </a:t>
            </a: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   National Geographic, Teacher Tube, Youtube, etc.)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___A paragraph or presentation that explains the concept.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___You also need photographs related to your topic (minimum 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  of 3.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___You may make a QA about your math topic (could be in 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   Google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form).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___Google Classroom Assignments:  turn in your link to your 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   web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page.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57175" indent="-257175" defTabSz="685800">
              <a:buFontTx/>
              <a:buAutoNum type="alphaUcPeriod"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Share your site.</a:t>
            </a: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Click the address (URL) above-it should highlight in blue.  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CTRL-C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(copy).  </a:t>
            </a:r>
          </a:p>
          <a:p>
            <a:pPr defTabSz="685800">
              <a:buFontTx/>
              <a:buAutoNum type="arabicPeriod" startAt="2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Go to G Classroom.  Click Assignment.  Click ADD LINK.  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CTRL-V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(paste) </a:t>
            </a:r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in box.</a:t>
            </a:r>
          </a:p>
          <a:p>
            <a:pPr defTabSz="685800">
              <a:buFontTx/>
              <a:buAutoNum type="arabicPeriod" startAt="3"/>
            </a:pP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Click TURN IN...TURN IN.</a:t>
            </a:r>
          </a:p>
          <a:p>
            <a:pPr defTabSz="685800"/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Bonus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:  Create a poster that explains the concept.  Turn it </a:t>
            </a:r>
            <a:endParaRPr lang="en-US" altLang="en-US" b="1" dirty="0" smtClean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into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 .png or .</a:t>
            </a:r>
            <a:r>
              <a:rPr lang="en-US" altLang="en-US" b="1" dirty="0" smtClean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jpg &amp; </a:t>
            </a:r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add it to your website page.</a:t>
            </a:r>
          </a:p>
          <a:p>
            <a:pPr defTabSz="685800"/>
            <a:endParaRPr lang="en-US" altLang="en-US" sz="1100" b="1" dirty="0">
              <a:solidFill>
                <a:srgbClr val="61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 defTabSz="685800"/>
            <a:r>
              <a:rPr lang="en-US" altLang="en-US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Sample template to get started. </a:t>
            </a:r>
            <a:r>
              <a:rPr lang="en-US" altLang="en-US" sz="1500" b="1" dirty="0">
                <a:solidFill>
                  <a:srgbClr val="61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 </a:t>
            </a:r>
            <a:endParaRPr lang="en-US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0996151">
            <a:off x="1250120" y="65168"/>
            <a:ext cx="77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37113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35189" y="-24396"/>
            <a:ext cx="2735678" cy="6882396"/>
            <a:chOff x="6528215" y="857250"/>
            <a:chExt cx="2735678" cy="5154428"/>
          </a:xfrm>
        </p:grpSpPr>
        <p:grpSp>
          <p:nvGrpSpPr>
            <p:cNvPr id="12" name="Group 11"/>
            <p:cNvGrpSpPr/>
            <p:nvPr/>
          </p:nvGrpSpPr>
          <p:grpSpPr>
            <a:xfrm>
              <a:off x="6528215" y="857250"/>
              <a:ext cx="2608811" cy="5154428"/>
              <a:chOff x="6528215" y="857250"/>
              <a:chExt cx="2608811" cy="5154428"/>
            </a:xfrm>
          </p:grpSpPr>
          <p:sp>
            <p:nvSpPr>
              <p:cNvPr id="14" name="Rectangle 1"/>
              <p:cNvSpPr/>
              <p:nvPr/>
            </p:nvSpPr>
            <p:spPr>
              <a:xfrm>
                <a:off x="6528215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Rectangle 1"/>
              <p:cNvSpPr/>
              <p:nvPr/>
            </p:nvSpPr>
            <p:spPr>
              <a:xfrm>
                <a:off x="6962294" y="868178"/>
                <a:ext cx="1753914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6" name="Rectangle 1"/>
              <p:cNvSpPr/>
              <p:nvPr/>
            </p:nvSpPr>
            <p:spPr>
              <a:xfrm>
                <a:off x="7673866" y="862714"/>
                <a:ext cx="1463160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"/>
              <p:cNvSpPr/>
              <p:nvPr/>
            </p:nvSpPr>
            <p:spPr>
              <a:xfrm>
                <a:off x="7619103" y="857250"/>
                <a:ext cx="1156642" cy="5143500"/>
              </a:xfrm>
              <a:custGeom>
                <a:avLst/>
                <a:gdLst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0 w 2338552"/>
                  <a:gd name="connsiteY4" fmla="*/ 0 h 6858000"/>
                  <a:gd name="connsiteX0" fmla="*/ 15765 w 2354317"/>
                  <a:gd name="connsiteY0" fmla="*/ 0 h 6858000"/>
                  <a:gd name="connsiteX1" fmla="*/ 2354317 w 2354317"/>
                  <a:gd name="connsiteY1" fmla="*/ 0 h 6858000"/>
                  <a:gd name="connsiteX2" fmla="*/ 2354317 w 2354317"/>
                  <a:gd name="connsiteY2" fmla="*/ 6858000 h 6858000"/>
                  <a:gd name="connsiteX3" fmla="*/ 15765 w 2354317"/>
                  <a:gd name="connsiteY3" fmla="*/ 6858000 h 6858000"/>
                  <a:gd name="connsiteX4" fmla="*/ 0 w 2354317"/>
                  <a:gd name="connsiteY4" fmla="*/ 3468414 h 6858000"/>
                  <a:gd name="connsiteX5" fmla="*/ 15765 w 2354317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38552 w 2338552"/>
                  <a:gd name="connsiteY2" fmla="*/ 6858000 h 6858000"/>
                  <a:gd name="connsiteX3" fmla="*/ 0 w 2338552"/>
                  <a:gd name="connsiteY3" fmla="*/ 6858000 h 6858000"/>
                  <a:gd name="connsiteX4" fmla="*/ 756746 w 2338552"/>
                  <a:gd name="connsiteY4" fmla="*/ 1939159 h 6858000"/>
                  <a:gd name="connsiteX5" fmla="*/ 0 w 2338552"/>
                  <a:gd name="connsiteY5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2316561 w 2338552"/>
                  <a:gd name="connsiteY2" fmla="*/ 32457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  <a:gd name="connsiteX0" fmla="*/ 0 w 2338552"/>
                  <a:gd name="connsiteY0" fmla="*/ 0 h 6858000"/>
                  <a:gd name="connsiteX1" fmla="*/ 2338552 w 2338552"/>
                  <a:gd name="connsiteY1" fmla="*/ 0 h 6858000"/>
                  <a:gd name="connsiteX2" fmla="*/ 1941029 w 2338552"/>
                  <a:gd name="connsiteY2" fmla="*/ 3360085 h 6858000"/>
                  <a:gd name="connsiteX3" fmla="*/ 2338552 w 2338552"/>
                  <a:gd name="connsiteY3" fmla="*/ 6858000 h 6858000"/>
                  <a:gd name="connsiteX4" fmla="*/ 0 w 2338552"/>
                  <a:gd name="connsiteY4" fmla="*/ 6858000 h 6858000"/>
                  <a:gd name="connsiteX5" fmla="*/ 756746 w 2338552"/>
                  <a:gd name="connsiteY5" fmla="*/ 1939159 h 6858000"/>
                  <a:gd name="connsiteX6" fmla="*/ 0 w 2338552"/>
                  <a:gd name="connsiteY6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8552" h="6858000">
                    <a:moveTo>
                      <a:pt x="0" y="0"/>
                    </a:moveTo>
                    <a:lnTo>
                      <a:pt x="2338552" y="0"/>
                    </a:lnTo>
                    <a:lnTo>
                      <a:pt x="1941029" y="3360085"/>
                    </a:lnTo>
                    <a:lnTo>
                      <a:pt x="2338552" y="6858000"/>
                    </a:lnTo>
                    <a:lnTo>
                      <a:pt x="0" y="6858000"/>
                    </a:lnTo>
                    <a:cubicBezTo>
                      <a:pt x="252249" y="5218386"/>
                      <a:pt x="1828801" y="4020207"/>
                      <a:pt x="756746" y="1939159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9160">
              <a:off x="7300364" y="2232186"/>
              <a:ext cx="1963529" cy="9904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98898"/>
            <a:ext cx="5757731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31800" h="203200"/>
          </a:sp3d>
        </p:spPr>
        <p:txBody>
          <a:bodyPr wrap="square" rtlCol="0">
            <a:spAutoFit/>
            <a:sp3d>
              <a:bevelT w="431800" h="203200"/>
            </a:sp3d>
          </a:bodyPr>
          <a:lstStyle/>
          <a:p>
            <a:r>
              <a:rPr lang="en-US" sz="66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IDEAS </a:t>
            </a:r>
            <a:r>
              <a:rPr lang="en-US" sz="21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Favorite Book or author</a:t>
            </a:r>
            <a:endParaRPr lang="en-US" sz="66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59" y="1206894"/>
            <a:ext cx="7743466" cy="487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SITE ASSIGNMENT:  </a:t>
            </a:r>
            <a:r>
              <a:rPr lang="en-US" sz="1350" dirty="0"/>
              <a:t>For this activity, you will create a site page about your</a:t>
            </a:r>
          </a:p>
          <a:p>
            <a:r>
              <a:rPr lang="en-US" sz="1350" dirty="0"/>
              <a:t>favorite and/or famous author and/or book.</a:t>
            </a:r>
            <a:br>
              <a:rPr lang="en-US" sz="1350" dirty="0"/>
            </a:b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___minimum of 3 links (link URL to title-information about the author, book, plot, summary, etc.</a:t>
            </a:r>
            <a:br>
              <a:rPr lang="en-US" sz="1350" dirty="0"/>
            </a:br>
            <a:r>
              <a:rPr lang="en-US" sz="1350" dirty="0"/>
              <a:t>___minimum of 3 links of videos (how to become a writer, about the book, author, etc.)</a:t>
            </a:r>
            <a:br>
              <a:rPr lang="en-US" sz="1350" dirty="0"/>
            </a:br>
            <a:r>
              <a:rPr lang="en-US" sz="1350" dirty="0"/>
              <a:t>___Write a paragraph about author or book. (i.e. reviews book, summary of book, author bio)</a:t>
            </a:r>
          </a:p>
          <a:p>
            <a:r>
              <a:rPr lang="en-US" sz="1350" dirty="0"/>
              <a:t>___Create a map of where your author lives or location of book.</a:t>
            </a:r>
            <a:br>
              <a:rPr lang="en-US" sz="1350" dirty="0"/>
            </a:br>
            <a:r>
              <a:rPr lang="en-US" sz="1350" dirty="0"/>
              <a:t>___BONUS:  Create a travel map of the setting of the story.</a:t>
            </a:r>
          </a:p>
          <a:p>
            <a:r>
              <a:rPr lang="en-US" sz="1350" dirty="0"/>
              <a:t>___You also need photographs of your book title (could be a picture of you holding the book</a:t>
            </a:r>
          </a:p>
          <a:p>
            <a:r>
              <a:rPr lang="en-US" sz="1350" dirty="0"/>
              <a:t>      or holding a photo of you with author or superimpose-(advanced) your pic with theirs</a:t>
            </a:r>
            <a:br>
              <a:rPr lang="en-US" sz="1350" dirty="0"/>
            </a:br>
            <a:r>
              <a:rPr lang="en-US" sz="1350" dirty="0"/>
              <a:t>___You may make a QA about a video or your book (could be in Google form).For this site, </a:t>
            </a:r>
          </a:p>
          <a:p>
            <a:r>
              <a:rPr lang="en-US" sz="1350" dirty="0"/>
              <a:t>you need to send me a picture of where you went and a short historical description.</a:t>
            </a:r>
            <a:br>
              <a:rPr lang="en-US" sz="1350" dirty="0"/>
            </a:br>
            <a:r>
              <a:rPr lang="en-US" sz="1350" dirty="0"/>
              <a:t>___OPTIONAL  Create a class survey of their favorite authors.  Graph it.</a:t>
            </a:r>
          </a:p>
          <a:p>
            <a:r>
              <a:rPr lang="en-US" sz="1350" dirty="0"/>
              <a:t>You may share your document with one other person and give them editing rights if </a:t>
            </a:r>
          </a:p>
          <a:p>
            <a:r>
              <a:rPr lang="en-US" sz="1350" dirty="0"/>
              <a:t>you wish to partner together.  Be sure if you are given the editing rights you collaborate</a:t>
            </a:r>
          </a:p>
          <a:p>
            <a:r>
              <a:rPr lang="en-US" sz="1350" dirty="0"/>
              <a:t>with the owner of site to make sure everything is OK.  Always keep it school appropriate.</a:t>
            </a:r>
          </a:p>
          <a:p>
            <a:r>
              <a:rPr lang="en-US" sz="1350" dirty="0"/>
              <a:t/>
            </a:r>
            <a:br>
              <a:rPr lang="en-US" sz="1350" dirty="0"/>
            </a:br>
            <a:r>
              <a:rPr lang="en-US" sz="135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OPTIONAL: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Timeline of events, Facts list, journal of your thoughts as you read book. </a:t>
            </a:r>
            <a:endParaRPr lang="en-US" sz="1350" dirty="0" smtClean="0"/>
          </a:p>
          <a:p>
            <a:r>
              <a:rPr lang="en-US" sz="1350" dirty="0" smtClean="0"/>
              <a:t>(</a:t>
            </a:r>
            <a:r>
              <a:rPr lang="en-US" sz="1350" dirty="0"/>
              <a:t>Kids Blog-if you have a login).</a:t>
            </a:r>
          </a:p>
          <a:p>
            <a:r>
              <a:rPr lang="en-US" sz="1350" dirty="0"/>
              <a:t>Try and arrange a Google Hangout with author and request it be done in class.</a:t>
            </a:r>
          </a:p>
          <a:p>
            <a:r>
              <a:rPr lang="en-US" sz="1350" dirty="0"/>
              <a:t>If you do it at home, make sure you do it with parent knowledge and approval.</a:t>
            </a:r>
          </a:p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 rot="20996151">
            <a:off x="2375896" y="37913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</a:t>
            </a:r>
          </a:p>
        </p:txBody>
      </p:sp>
    </p:spTree>
    <p:extLst>
      <p:ext uri="{BB962C8B-B14F-4D97-AF65-F5344CB8AC3E}">
        <p14:creationId xmlns:p14="http://schemas.microsoft.com/office/powerpoint/2010/main" val="28093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2301</TotalTime>
  <Words>2909</Words>
  <Application>Microsoft Office PowerPoint</Application>
  <PresentationFormat>On-screen Show (4:3)</PresentationFormat>
  <Paragraphs>675</Paragraphs>
  <Slides>51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AIDancingEgypt</vt:lpstr>
      <vt:lpstr>Arial</vt:lpstr>
      <vt:lpstr>Berlin Sans FB Demi</vt:lpstr>
      <vt:lpstr>Bodoni MT Black</vt:lpstr>
      <vt:lpstr>Brush Script MT</vt:lpstr>
      <vt:lpstr>Calibri</vt:lpstr>
      <vt:lpstr>Open Sans</vt:lpstr>
      <vt:lpstr>Times New Roman</vt:lpstr>
      <vt:lpstr>Trebuchet MS</vt:lpstr>
      <vt:lpstr>Verdana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Raukar</dc:creator>
  <cp:lastModifiedBy>Debbie Raukar</cp:lastModifiedBy>
  <cp:revision>97</cp:revision>
  <cp:lastPrinted>2016-03-03T15:10:54Z</cp:lastPrinted>
  <dcterms:created xsi:type="dcterms:W3CDTF">2016-02-23T22:08:31Z</dcterms:created>
  <dcterms:modified xsi:type="dcterms:W3CDTF">2016-03-08T22:16:37Z</dcterms:modified>
</cp:coreProperties>
</file>